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67" r:id="rId3"/>
    <p:sldId id="268" r:id="rId4"/>
    <p:sldId id="269" r:id="rId5"/>
    <p:sldId id="259" r:id="rId6"/>
    <p:sldId id="270" r:id="rId7"/>
    <p:sldId id="263" r:id="rId8"/>
    <p:sldId id="264" r:id="rId9"/>
    <p:sldId id="260" r:id="rId10"/>
    <p:sldId id="274" r:id="rId11"/>
    <p:sldId id="261" r:id="rId12"/>
    <p:sldId id="262" r:id="rId13"/>
    <p:sldId id="271" r:id="rId14"/>
    <p:sldId id="277" r:id="rId15"/>
    <p:sldId id="272" r:id="rId16"/>
    <p:sldId id="273" r:id="rId17"/>
    <p:sldId id="278" r:id="rId18"/>
    <p:sldId id="265" r:id="rId19"/>
    <p:sldId id="266" r:id="rId20"/>
    <p:sldId id="258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AA571840-0AF1-4406-B8AA-4B54A823CB51}">
          <p14:sldIdLst>
            <p14:sldId id="257"/>
          </p14:sldIdLst>
        </p14:section>
        <p14:section name="LIM introduction" id="{40BE9C69-92EB-481A-9F4D-F13A90D8DFFA}">
          <p14:sldIdLst>
            <p14:sldId id="267"/>
            <p14:sldId id="268"/>
            <p14:sldId id="269"/>
          </p14:sldIdLst>
        </p14:section>
        <p14:section name="Model construction" id="{AD26FD88-0C35-42B1-8EAF-16913B0ACFB8}">
          <p14:sldIdLst>
            <p14:sldId id="259"/>
            <p14:sldId id="270"/>
            <p14:sldId id="263"/>
            <p14:sldId id="264"/>
          </p14:sldIdLst>
        </p14:section>
        <p14:section name="未命名的章節" id="{934C4768-57E1-4A77-887D-804A3400449F}">
          <p14:sldIdLst/>
        </p14:section>
        <p14:section name="Result 1: GC1_SSA" id="{746ED7F2-D454-4642-A2DB-0B44A0B1012F}">
          <p14:sldIdLst>
            <p14:sldId id="260"/>
            <p14:sldId id="274"/>
            <p14:sldId id="261"/>
            <p14:sldId id="262"/>
          </p14:sldIdLst>
        </p14:section>
        <p14:section name="Result 1: GS1_SSA" id="{6CB150A1-62BF-4E36-AAD0-14B7C4705AF3}">
          <p14:sldIdLst>
            <p14:sldId id="271"/>
            <p14:sldId id="277"/>
            <p14:sldId id="272"/>
            <p14:sldId id="273"/>
            <p14:sldId id="278"/>
          </p14:sldIdLst>
        </p14:section>
        <p14:section name="Result 2: LA" id="{53179E17-F565-4EEA-83D6-B63C7E23B2D7}">
          <p14:sldIdLst>
            <p14:sldId id="265"/>
            <p14:sldId id="266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8" autoAdjust="0"/>
    <p:restoredTop sz="94660"/>
  </p:normalViewPr>
  <p:slideViewPr>
    <p:cSldViewPr snapToGrid="0">
      <p:cViewPr>
        <p:scale>
          <a:sx n="50" d="100"/>
          <a:sy n="50" d="100"/>
        </p:scale>
        <p:origin x="1092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C6959-73F6-44DE-A09A-37F5DFBA2EB1}" type="datetimeFigureOut">
              <a:rPr lang="zh-TW" altLang="en-US" smtClean="0"/>
              <a:t>2022/2/16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236211-1718-4FEA-B3D6-23F8CAE6AC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8657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1124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6267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6662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6168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0580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2743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2908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720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2022/2/16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2123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2022/2/16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6547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2022/2/16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4783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2022/2/16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8528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2022/2/16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511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2022/2/16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6396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2022/2/16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972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2022/2/16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7711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2022/2/16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100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2022/2/16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0663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2022/2/16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6517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155F1-0703-4029-ADED-BD7AD5F6394B}" type="datetimeFigureOut">
              <a:rPr lang="zh-TW" altLang="en-US" smtClean="0"/>
              <a:t>2022/2/16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0059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0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0.png"/><Relationship Id="rId7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1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GPSC_LIM food web</a:t>
            </a:r>
            <a:endParaRPr lang="zh-TW" altLang="en-US" dirty="0"/>
          </a:p>
        </p:txBody>
      </p:sp>
      <p:sp>
        <p:nvSpPr>
          <p:cNvPr id="4" name="副標題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Part 2: Model construction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2688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3"/>
          <a:srcRect l="833" t="19630" r="68959" b="14568"/>
          <a:stretch/>
        </p:blipFill>
        <p:spPr>
          <a:xfrm>
            <a:off x="6667500" y="0"/>
            <a:ext cx="5524500" cy="67691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10761044" y="1999083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1044" y="4384091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201880" y="5857698"/>
            <a:ext cx="2210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→ </a:t>
            </a:r>
            <a:r>
              <a:rPr lang="en-US" altLang="zh-TW" dirty="0" smtClean="0"/>
              <a:t>keep: </a:t>
            </a:r>
          </a:p>
          <a:p>
            <a:r>
              <a:rPr lang="en-US" altLang="zh-TW" dirty="0"/>
              <a:t>BAC:	30% of TOU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437776" y="1339695"/>
            <a:ext cx="5980952" cy="443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l="922" t="19693" r="68121" b="13924"/>
          <a:stretch/>
        </p:blipFill>
        <p:spPr>
          <a:xfrm>
            <a:off x="6537682" y="29182"/>
            <a:ext cx="5661499" cy="6828818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0761044" y="4398077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0761044" y="1557689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8225" y="2012349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50" y="1740569"/>
            <a:ext cx="5815873" cy="435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0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/>
          <a:srcRect l="815" t="20071" r="68653" b="14869"/>
          <a:stretch/>
        </p:blipFill>
        <p:spPr>
          <a:xfrm>
            <a:off x="6608322" y="0"/>
            <a:ext cx="5583678" cy="669263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0761044" y="4465641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8225" y="2033177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92243" y="6483855"/>
            <a:ext cx="4030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zh-TW" dirty="0"/>
              <a:t>Tlim = </a:t>
            </a:r>
            <a:r>
              <a:rPr lang="de-DE" altLang="zh-TW" dirty="0" smtClean="0"/>
              <a:t>Q10* exp</a:t>
            </a:r>
            <a:r>
              <a:rPr lang="de-DE" altLang="zh-TW" dirty="0"/>
              <a:t>((T-20)/10</a:t>
            </a:r>
            <a:r>
              <a:rPr lang="de-DE" altLang="zh-TW" dirty="0" smtClean="0"/>
              <a:t>), </a:t>
            </a:r>
            <a:r>
              <a:rPr lang="de-DE" altLang="zh-TW" dirty="0"/>
              <a:t>with Q10 = </a:t>
            </a:r>
            <a:r>
              <a:rPr lang="de-DE" altLang="zh-TW" dirty="0" smtClean="0"/>
              <a:t>2</a:t>
            </a:r>
            <a:endParaRPr lang="zh-TW" altLang="en-US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292243" y="5005137"/>
          <a:ext cx="4000625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419">
                  <a:extLst>
                    <a:ext uri="{9D8B030D-6E8A-4147-A177-3AD203B41FA5}">
                      <a16:colId xmlns:a16="http://schemas.microsoft.com/office/drawing/2014/main" val="2735419955"/>
                    </a:ext>
                  </a:extLst>
                </a:gridCol>
                <a:gridCol w="1886552">
                  <a:extLst>
                    <a:ext uri="{9D8B030D-6E8A-4147-A177-3AD203B41FA5}">
                      <a16:colId xmlns:a16="http://schemas.microsoft.com/office/drawing/2014/main" val="2193325481"/>
                    </a:ext>
                  </a:extLst>
                </a:gridCol>
                <a:gridCol w="1010654">
                  <a:extLst>
                    <a:ext uri="{9D8B030D-6E8A-4147-A177-3AD203B41FA5}">
                      <a16:colId xmlns:a16="http://schemas.microsoft.com/office/drawing/2014/main" val="31649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Station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Bottom</a:t>
                      </a:r>
                      <a:r>
                        <a:rPr lang="en-US" altLang="zh-TW" baseline="0" dirty="0" smtClean="0"/>
                        <a:t> water temperature(</a:t>
                      </a:r>
                      <a:r>
                        <a:rPr lang="en-US" altLang="zh-TW" sz="18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°C</a:t>
                      </a:r>
                      <a:r>
                        <a:rPr lang="en-US" altLang="zh-TW" baseline="0" dirty="0" smtClean="0"/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Tlim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679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GC1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13.54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1.05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8095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GS1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13.90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1.09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1859602"/>
                  </a:ext>
                </a:extLst>
              </a:tr>
            </a:tbl>
          </a:graphicData>
        </a:graphic>
      </p:graphicFrame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7208" r="7007" b="3008"/>
          <a:stretch/>
        </p:blipFill>
        <p:spPr>
          <a:xfrm>
            <a:off x="816407" y="602246"/>
            <a:ext cx="5716912" cy="45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3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3"/>
          <a:srcRect l="1250" t="20000" r="72361" b="14815"/>
          <a:stretch/>
        </p:blipFill>
        <p:spPr>
          <a:xfrm>
            <a:off x="7366000" y="0"/>
            <a:ext cx="4826000" cy="67056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0698900" y="3985979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0761044" y="2418183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1044" y="5604538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01880" y="789109"/>
            <a:ext cx="1085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LSEI error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4224" y="789109"/>
            <a:ext cx="5980952" cy="4241270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201880" y="4765783"/>
            <a:ext cx="6986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BAC:	</a:t>
            </a:r>
            <a:r>
              <a:rPr lang="en-US" altLang="zh-TW" dirty="0" smtClean="0"/>
              <a:t>30</a:t>
            </a:r>
            <a:r>
              <a:rPr lang="en-US" altLang="zh-TW" dirty="0"/>
              <a:t>% of TOU</a:t>
            </a:r>
          </a:p>
          <a:p>
            <a:r>
              <a:rPr lang="en-US" altLang="zh-TW" dirty="0" smtClean="0"/>
              <a:t>MEI</a:t>
            </a:r>
            <a:r>
              <a:rPr lang="en-US" altLang="zh-TW" dirty="0"/>
              <a:t>: 	7.4*10^-3*MEISS^-0.24</a:t>
            </a:r>
          </a:p>
          <a:p>
            <a:r>
              <a:rPr lang="en-US" altLang="zh-TW" dirty="0" smtClean="0"/>
              <a:t>MAC</a:t>
            </a:r>
            <a:r>
              <a:rPr lang="en-US" altLang="zh-TW" dirty="0"/>
              <a:t>: 	7.4*10^-3*MACSS^-</a:t>
            </a:r>
            <a:r>
              <a:rPr lang="en-US" altLang="zh-TW" dirty="0" smtClean="0"/>
              <a:t>0.24</a:t>
            </a:r>
          </a:p>
          <a:p>
            <a:r>
              <a:rPr lang="zh-TW" altLang="en-US" dirty="0"/>
              <a:t>→ </a:t>
            </a:r>
            <a:r>
              <a:rPr lang="en-US" altLang="zh-TW" dirty="0"/>
              <a:t>set less limits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01880" y="5857698"/>
            <a:ext cx="5381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→ </a:t>
            </a:r>
            <a:r>
              <a:rPr lang="en-US" altLang="zh-TW" dirty="0" smtClean="0"/>
              <a:t>keep: </a:t>
            </a:r>
          </a:p>
          <a:p>
            <a:r>
              <a:rPr lang="en-US" altLang="zh-TW" dirty="0" smtClean="0"/>
              <a:t>MEI: 	7.4*10^-3*MEISS^-0.24</a:t>
            </a:r>
          </a:p>
          <a:p>
            <a:r>
              <a:rPr lang="en-US" altLang="zh-TW" dirty="0" smtClean="0"/>
              <a:t>MAC</a:t>
            </a:r>
            <a:r>
              <a:rPr lang="en-US" altLang="zh-TW" dirty="0"/>
              <a:t>: 	7.4*10^-3*MACSS^-</a:t>
            </a:r>
            <a:r>
              <a:rPr lang="en-US" altLang="zh-TW" dirty="0" smtClean="0"/>
              <a:t>0.24</a:t>
            </a:r>
            <a:r>
              <a:rPr lang="zh-TW" altLang="en-US" dirty="0" smtClean="0"/>
              <a:t> →</a:t>
            </a:r>
            <a:r>
              <a:rPr lang="en-US" altLang="zh-TW" dirty="0" smtClean="0"/>
              <a:t>problem unsolved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523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l="833" t="19630" r="70139" b="14568"/>
          <a:stretch/>
        </p:blipFill>
        <p:spPr>
          <a:xfrm>
            <a:off x="6883400" y="88900"/>
            <a:ext cx="5308600" cy="67691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0761044" y="3290570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0761044" y="2418183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1044" y="4448838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201880" y="5857698"/>
            <a:ext cx="2210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→ </a:t>
            </a:r>
            <a:r>
              <a:rPr lang="en-US" altLang="zh-TW" dirty="0" smtClean="0"/>
              <a:t>keep: </a:t>
            </a:r>
          </a:p>
          <a:p>
            <a:r>
              <a:rPr lang="en-US" altLang="zh-TW" dirty="0" smtClean="0"/>
              <a:t>BAC</a:t>
            </a:r>
            <a:r>
              <a:rPr lang="en-US" altLang="zh-TW" dirty="0"/>
              <a:t>:	30% of TOU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83776" y="1202768"/>
            <a:ext cx="5980952" cy="424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99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833" t="19506" r="69653" b="13951"/>
          <a:stretch/>
        </p:blipFill>
        <p:spPr>
          <a:xfrm>
            <a:off x="6801681" y="0"/>
            <a:ext cx="5397500" cy="68453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0761044" y="4398077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8225" y="2415540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625066"/>
            <a:ext cx="5980952" cy="436825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0713708" y="3223928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610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695" t="19753" r="69652" b="14321"/>
          <a:stretch/>
        </p:blipFill>
        <p:spPr>
          <a:xfrm>
            <a:off x="6776281" y="14037"/>
            <a:ext cx="5422900" cy="67818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0761044" y="4465641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8225" y="2437705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92243" y="6483855"/>
            <a:ext cx="4030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zh-TW" dirty="0"/>
              <a:t>Tlim = </a:t>
            </a:r>
            <a:r>
              <a:rPr lang="de-DE" altLang="zh-TW" dirty="0" smtClean="0"/>
              <a:t>Q10* exp</a:t>
            </a:r>
            <a:r>
              <a:rPr lang="de-DE" altLang="zh-TW" dirty="0"/>
              <a:t>((T-20)/10</a:t>
            </a:r>
            <a:r>
              <a:rPr lang="de-DE" altLang="zh-TW" dirty="0" smtClean="0"/>
              <a:t>), </a:t>
            </a:r>
            <a:r>
              <a:rPr lang="de-DE" altLang="zh-TW" dirty="0"/>
              <a:t>with Q10 = </a:t>
            </a:r>
            <a:r>
              <a:rPr lang="de-DE" altLang="zh-TW" dirty="0" smtClean="0"/>
              <a:t>2</a:t>
            </a:r>
            <a:endParaRPr lang="zh-TW" altLang="en-US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292243" y="5005137"/>
          <a:ext cx="4000625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419">
                  <a:extLst>
                    <a:ext uri="{9D8B030D-6E8A-4147-A177-3AD203B41FA5}">
                      <a16:colId xmlns:a16="http://schemas.microsoft.com/office/drawing/2014/main" val="2735419955"/>
                    </a:ext>
                  </a:extLst>
                </a:gridCol>
                <a:gridCol w="1886552">
                  <a:extLst>
                    <a:ext uri="{9D8B030D-6E8A-4147-A177-3AD203B41FA5}">
                      <a16:colId xmlns:a16="http://schemas.microsoft.com/office/drawing/2014/main" val="2193325481"/>
                    </a:ext>
                  </a:extLst>
                </a:gridCol>
                <a:gridCol w="1010654">
                  <a:extLst>
                    <a:ext uri="{9D8B030D-6E8A-4147-A177-3AD203B41FA5}">
                      <a16:colId xmlns:a16="http://schemas.microsoft.com/office/drawing/2014/main" val="31649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Station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Bottom</a:t>
                      </a:r>
                      <a:r>
                        <a:rPr lang="en-US" altLang="zh-TW" baseline="0" dirty="0" smtClean="0"/>
                        <a:t> water temperature(</a:t>
                      </a:r>
                      <a:r>
                        <a:rPr lang="en-US" altLang="zh-TW" sz="18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°C</a:t>
                      </a:r>
                      <a:r>
                        <a:rPr lang="en-US" altLang="zh-TW" baseline="0" dirty="0" smtClean="0"/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Tlim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679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GC1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13.54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1.05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8095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GS1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13.90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1.09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1859602"/>
                  </a:ext>
                </a:extLst>
              </a:tr>
            </a:tbl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2243" y="886067"/>
            <a:ext cx="5980952" cy="4431746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0768225" y="3222057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265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201880" y="990600"/>
            <a:ext cx="92231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Summary (for both GS1 and GC1 model):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Direct use TOU data -&gt; LSEI error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Include BAC (=30%</a:t>
            </a:r>
            <a:r>
              <a:rPr lang="zh-TW" altLang="en-US" dirty="0" smtClean="0"/>
              <a:t> </a:t>
            </a:r>
            <a:r>
              <a:rPr lang="en-US" altLang="zh-TW" dirty="0" smtClean="0"/>
              <a:t>TOU)</a:t>
            </a:r>
            <a:r>
              <a:rPr lang="zh-TW" altLang="en-US" dirty="0" smtClean="0"/>
              <a:t> </a:t>
            </a:r>
            <a:r>
              <a:rPr lang="en-US" altLang="zh-TW" dirty="0"/>
              <a:t>and MAC/MEI(=7.4*10^-</a:t>
            </a:r>
            <a:r>
              <a:rPr lang="en-US" altLang="zh-TW" dirty="0" smtClean="0"/>
              <a:t>3*Stock^-0.24) </a:t>
            </a:r>
            <a:r>
              <a:rPr lang="en-US" altLang="zh-TW" dirty="0"/>
              <a:t>respiration </a:t>
            </a:r>
            <a:r>
              <a:rPr lang="en-US" altLang="zh-TW" dirty="0" smtClean="0"/>
              <a:t>data-&gt;LSEI error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Only include BAC </a:t>
            </a:r>
            <a:r>
              <a:rPr lang="en-US" altLang="zh-TW" dirty="0"/>
              <a:t>(=30%</a:t>
            </a:r>
            <a:r>
              <a:rPr lang="zh-TW" altLang="en-US" dirty="0"/>
              <a:t> </a:t>
            </a:r>
            <a:r>
              <a:rPr lang="en-US" altLang="zh-TW" dirty="0"/>
              <a:t>TOU)</a:t>
            </a:r>
            <a:r>
              <a:rPr lang="zh-TW" altLang="en-US" dirty="0"/>
              <a:t> </a:t>
            </a:r>
            <a:r>
              <a:rPr lang="zh-TW" altLang="en-US" dirty="0" smtClean="0"/>
              <a:t> </a:t>
            </a:r>
            <a:r>
              <a:rPr lang="en-US" altLang="zh-TW" dirty="0" smtClean="0"/>
              <a:t>data -&gt; successfully run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Use literature respiration rate -&gt;</a:t>
            </a:r>
            <a:r>
              <a:rPr lang="en-US" altLang="zh-TW" dirty="0"/>
              <a:t> successfully </a:t>
            </a:r>
            <a:r>
              <a:rPr lang="en-US" altLang="zh-TW" dirty="0" smtClean="0"/>
              <a:t>run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Use maintenance </a:t>
            </a:r>
            <a:r>
              <a:rPr lang="en-US" altLang="zh-TW" dirty="0"/>
              <a:t>respiration rate -&gt; successfully </a:t>
            </a:r>
            <a:r>
              <a:rPr lang="en-US" altLang="zh-TW" dirty="0" smtClean="0"/>
              <a:t>run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Results of (3) and (5)</a:t>
            </a:r>
            <a:r>
              <a:rPr lang="zh-TW" altLang="en-US" dirty="0" smtClean="0"/>
              <a:t> </a:t>
            </a:r>
            <a:r>
              <a:rPr lang="en-US" altLang="zh-TW" dirty="0" smtClean="0"/>
              <a:t>are the </a:t>
            </a:r>
            <a:r>
              <a:rPr lang="en-US" altLang="zh-TW" dirty="0" smtClean="0"/>
              <a:t>same-&gt;</a:t>
            </a:r>
            <a:r>
              <a:rPr lang="en-US" altLang="zh-TW" dirty="0" smtClean="0">
                <a:solidFill>
                  <a:srgbClr val="FF0000"/>
                </a:solidFill>
              </a:rPr>
              <a:t>combine 2 input file to one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rgbClr val="FF0000"/>
                </a:solidFill>
              </a:rPr>
              <a:t>Compare (4) and (6)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985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01880" y="265889"/>
            <a:ext cx="7269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Before compare results from different methods</a:t>
            </a:r>
            <a:endParaRPr lang="zh-TW" altLang="en-US" sz="2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01880" y="896112"/>
            <a:ext cx="116487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zh-TW" dirty="0" smtClean="0"/>
              <a:t>if </a:t>
            </a:r>
            <a:r>
              <a:rPr lang="en-US" altLang="zh-TW" dirty="0"/>
              <a:t>the number of iterations is high enough to produces convergence of the mean and the standard </a:t>
            </a:r>
            <a:r>
              <a:rPr lang="en-US" altLang="zh-TW" dirty="0" smtClean="0"/>
              <a:t>deviation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standard </a:t>
            </a:r>
            <a:r>
              <a:rPr lang="en-US" altLang="zh-TW" dirty="0" smtClean="0"/>
              <a:t>deviation &lt; 2%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Check </a:t>
            </a:r>
            <a:r>
              <a:rPr lang="en-US" altLang="zh-TW" dirty="0"/>
              <a:t>at least 3 different magnitude </a:t>
            </a:r>
            <a:r>
              <a:rPr lang="en-US" altLang="zh-TW" dirty="0" smtClean="0"/>
              <a:t>flows</a:t>
            </a:r>
          </a:p>
          <a:p>
            <a:pPr marL="342900" indent="-342900">
              <a:buAutoNum type="arabicParenR"/>
            </a:pPr>
            <a:r>
              <a:rPr lang="en-US" altLang="zh-TW" dirty="0" smtClean="0"/>
              <a:t>if </a:t>
            </a:r>
            <a:r>
              <a:rPr lang="en-US" altLang="zh-TW" dirty="0"/>
              <a:t>the range of sampled values cover the range of possible </a:t>
            </a:r>
            <a:r>
              <a:rPr lang="en-US" altLang="zh-TW" dirty="0" smtClean="0"/>
              <a:t>solutions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 smtClean="0"/>
              <a:t>&gt;</a:t>
            </a:r>
            <a:r>
              <a:rPr lang="en-US" altLang="zh-TW" dirty="0"/>
              <a:t>75% of the flows has a sampled range of &gt;75% of the solution </a:t>
            </a:r>
            <a:r>
              <a:rPr lang="en-US" altLang="zh-TW" dirty="0" smtClean="0"/>
              <a:t>range</a:t>
            </a:r>
            <a:r>
              <a:rPr lang="en-US" altLang="zh-TW" dirty="0"/>
              <a:t> </a:t>
            </a:r>
            <a:endParaRPr lang="en-US" altLang="zh-TW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 smtClean="0"/>
              <a:t>Iteration=10000; </a:t>
            </a:r>
            <a:r>
              <a:rPr lang="en-US" altLang="zh-TW" dirty="0" err="1" smtClean="0"/>
              <a:t>jumpsize</a:t>
            </a:r>
            <a:r>
              <a:rPr lang="en-US" altLang="zh-TW" dirty="0" smtClean="0"/>
              <a:t>=100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0608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01880" y="265889"/>
            <a:ext cx="17028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LA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59752" t="39740" r="3227" b="1442"/>
          <a:stretch/>
        </p:blipFill>
        <p:spPr>
          <a:xfrm>
            <a:off x="1053299" y="758756"/>
            <a:ext cx="6770451" cy="605060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5815" t="20071" r="71632" b="13735"/>
          <a:stretch/>
        </p:blipFill>
        <p:spPr>
          <a:xfrm>
            <a:off x="8067471" y="0"/>
            <a:ext cx="4124529" cy="680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4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389" t="20247" r="7847" b="10618"/>
          <a:stretch/>
        </p:blipFill>
        <p:spPr>
          <a:xfrm>
            <a:off x="2021692" y="901700"/>
            <a:ext cx="7831115" cy="54613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286972"/>
            <a:ext cx="6985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3200" dirty="0" smtClean="0"/>
              <a:t>Development of a linear inverse model</a:t>
            </a:r>
          </a:p>
        </p:txBody>
      </p:sp>
    </p:spTree>
    <p:extLst>
      <p:ext uri="{BB962C8B-B14F-4D97-AF65-F5344CB8AC3E}">
        <p14:creationId xmlns:p14="http://schemas.microsoft.com/office/powerpoint/2010/main" val="54188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81156" y="284672"/>
            <a:ext cx="4477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2022.02.11 Meeting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31321" y="842513"/>
            <a:ext cx="94976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ANOVA: is there seasonality difference between GC1 and GS1?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dirty="0" smtClean="0"/>
              <a:t>Yes -&gt; make different season models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dirty="0" smtClean="0"/>
              <a:t>No -&gt;  used to defend why we only take the mean of biomass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Figure out the meaning of negative value in parsimonious method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 smtClean="0"/>
              <a:t>If necessary, change the structure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Check different sedimentation rate in other paper (maybe with seasonal one)/ or use our TOC content to see if there’s difference in input value</a:t>
            </a:r>
          </a:p>
          <a:p>
            <a:pPr marL="342900" indent="-342900">
              <a:buFont typeface="+mj-lt"/>
              <a:buAutoNum type="arabicPeriod"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15473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6243" y="329128"/>
            <a:ext cx="539979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3200" dirty="0" smtClean="0"/>
              <a:t>Development of a linear inverse model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389" t="20247" r="7847" b="55638"/>
          <a:stretch/>
        </p:blipFill>
        <p:spPr>
          <a:xfrm>
            <a:off x="8914" y="1471527"/>
            <a:ext cx="5585607" cy="1358757"/>
          </a:xfrm>
          <a:prstGeom prst="rect">
            <a:avLst/>
          </a:prstGeom>
        </p:spPr>
      </p:pic>
      <p:grpSp>
        <p:nvGrpSpPr>
          <p:cNvPr id="53" name="群組 52"/>
          <p:cNvGrpSpPr/>
          <p:nvPr/>
        </p:nvGrpSpPr>
        <p:grpSpPr>
          <a:xfrm>
            <a:off x="5825236" y="329128"/>
            <a:ext cx="6268826" cy="6132135"/>
            <a:chOff x="5393554" y="344791"/>
            <a:chExt cx="6268826" cy="6132135"/>
          </a:xfrm>
        </p:grpSpPr>
        <p:grpSp>
          <p:nvGrpSpPr>
            <p:cNvPr id="5" name="群組 4"/>
            <p:cNvGrpSpPr/>
            <p:nvPr/>
          </p:nvGrpSpPr>
          <p:grpSpPr>
            <a:xfrm>
              <a:off x="5393554" y="344791"/>
              <a:ext cx="6268826" cy="6132135"/>
              <a:chOff x="5393554" y="344791"/>
              <a:chExt cx="6268826" cy="6132135"/>
            </a:xfrm>
          </p:grpSpPr>
          <p:grpSp>
            <p:nvGrpSpPr>
              <p:cNvPr id="6" name="群組 5"/>
              <p:cNvGrpSpPr/>
              <p:nvPr/>
            </p:nvGrpSpPr>
            <p:grpSpPr>
              <a:xfrm>
                <a:off x="5393554" y="344791"/>
                <a:ext cx="6268826" cy="6132135"/>
                <a:chOff x="3478490" y="301659"/>
                <a:chExt cx="6268826" cy="6132135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3478490" y="301659"/>
                  <a:ext cx="6268826" cy="6132135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000"/>
                </a:p>
              </p:txBody>
            </p:sp>
            <p:sp>
              <p:nvSpPr>
                <p:cNvPr id="9" name="矩形 8"/>
                <p:cNvSpPr/>
                <p:nvPr/>
              </p:nvSpPr>
              <p:spPr>
                <a:xfrm>
                  <a:off x="3478490" y="1913641"/>
                  <a:ext cx="6268826" cy="4520153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000"/>
                </a:p>
              </p:txBody>
            </p:sp>
            <p:sp>
              <p:nvSpPr>
                <p:cNvPr id="10" name="流程圖: 替代程序 9"/>
                <p:cNvSpPr/>
                <p:nvPr/>
              </p:nvSpPr>
              <p:spPr>
                <a:xfrm>
                  <a:off x="5939662" y="786526"/>
                  <a:ext cx="1131268" cy="653143"/>
                </a:xfrm>
                <a:prstGeom prst="flowChartAlternateProcess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err="1" smtClean="0"/>
                    <a:t>doc_w</a:t>
                  </a:r>
                  <a:endParaRPr lang="zh-TW" altLang="en-US" sz="2000" dirty="0"/>
                </a:p>
              </p:txBody>
            </p:sp>
            <p:sp>
              <p:nvSpPr>
                <p:cNvPr id="11" name="流程圖: 替代程序 10"/>
                <p:cNvSpPr/>
                <p:nvPr/>
              </p:nvSpPr>
              <p:spPr>
                <a:xfrm>
                  <a:off x="7964896" y="781078"/>
                  <a:ext cx="1032968" cy="653143"/>
                </a:xfrm>
                <a:prstGeom prst="flowChartAlternateProcess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err="1"/>
                    <a:t>d</a:t>
                  </a:r>
                  <a:r>
                    <a:rPr lang="en-US" altLang="zh-TW" sz="2000" dirty="0" err="1" smtClean="0"/>
                    <a:t>ic_w</a:t>
                  </a:r>
                  <a:endParaRPr lang="zh-TW" altLang="en-US" sz="2000" dirty="0"/>
                </a:p>
              </p:txBody>
            </p:sp>
            <p:sp>
              <p:nvSpPr>
                <p:cNvPr id="12" name="流程圖: 替代程序 11"/>
                <p:cNvSpPr/>
                <p:nvPr/>
              </p:nvSpPr>
              <p:spPr>
                <a:xfrm>
                  <a:off x="4096093" y="781079"/>
                  <a:ext cx="949604" cy="653143"/>
                </a:xfrm>
                <a:prstGeom prst="flowChartAlternateProcess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/>
                    <a:t>d</a:t>
                  </a:r>
                  <a:r>
                    <a:rPr lang="en-US" altLang="zh-TW" sz="2000" dirty="0" smtClean="0"/>
                    <a:t>et_w</a:t>
                  </a:r>
                  <a:endParaRPr lang="zh-TW" altLang="en-US" sz="2000" dirty="0"/>
                </a:p>
              </p:txBody>
            </p:sp>
            <p:sp>
              <p:nvSpPr>
                <p:cNvPr id="13" name="橢圓 12"/>
                <p:cNvSpPr/>
                <p:nvPr/>
              </p:nvSpPr>
              <p:spPr>
                <a:xfrm>
                  <a:off x="4170697" y="2153207"/>
                  <a:ext cx="892998" cy="89299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smtClean="0">
                      <a:solidFill>
                        <a:sysClr val="windowText" lastClr="000000"/>
                      </a:solidFill>
                    </a:rPr>
                    <a:t>det</a:t>
                  </a:r>
                  <a:endParaRPr lang="zh-TW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4" name="橢圓 13"/>
                <p:cNvSpPr/>
                <p:nvPr/>
              </p:nvSpPr>
              <p:spPr>
                <a:xfrm>
                  <a:off x="4137055" y="3677650"/>
                  <a:ext cx="926640" cy="92664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smtClean="0">
                      <a:solidFill>
                        <a:sysClr val="windowText" lastClr="000000"/>
                      </a:solidFill>
                    </a:rPr>
                    <a:t>doc</a:t>
                  </a:r>
                  <a:endParaRPr lang="zh-TW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5" name="橢圓 14"/>
                <p:cNvSpPr/>
                <p:nvPr/>
              </p:nvSpPr>
              <p:spPr>
                <a:xfrm>
                  <a:off x="4202548" y="5212265"/>
                  <a:ext cx="931836" cy="931836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smtClean="0">
                      <a:solidFill>
                        <a:sysClr val="windowText" lastClr="000000"/>
                      </a:solidFill>
                    </a:rPr>
                    <a:t>bac</a:t>
                  </a:r>
                  <a:endParaRPr lang="zh-TW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" name="橢圓 15"/>
                <p:cNvSpPr/>
                <p:nvPr/>
              </p:nvSpPr>
              <p:spPr>
                <a:xfrm>
                  <a:off x="6544359" y="3654179"/>
                  <a:ext cx="950110" cy="95011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smtClean="0">
                      <a:solidFill>
                        <a:sysClr val="windowText" lastClr="000000"/>
                      </a:solidFill>
                    </a:rPr>
                    <a:t>nem</a:t>
                  </a:r>
                  <a:endParaRPr lang="zh-TW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" name="橢圓 16"/>
                <p:cNvSpPr/>
                <p:nvPr/>
              </p:nvSpPr>
              <p:spPr>
                <a:xfrm>
                  <a:off x="6525719" y="5212264"/>
                  <a:ext cx="931836" cy="931836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smtClean="0">
                      <a:solidFill>
                        <a:sysClr val="windowText" lastClr="000000"/>
                      </a:solidFill>
                    </a:rPr>
                    <a:t>mac</a:t>
                  </a:r>
                  <a:endParaRPr lang="zh-TW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" name="流程圖: 替代程序 17"/>
                <p:cNvSpPr/>
                <p:nvPr/>
              </p:nvSpPr>
              <p:spPr>
                <a:xfrm>
                  <a:off x="8464595" y="3847143"/>
                  <a:ext cx="843148" cy="653143"/>
                </a:xfrm>
                <a:prstGeom prst="flowChartAlternateProcess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smtClean="0"/>
                    <a:t>exp</a:t>
                  </a:r>
                  <a:endParaRPr lang="zh-TW" altLang="en-US" sz="2000" dirty="0"/>
                </a:p>
              </p:txBody>
            </p:sp>
            <p:cxnSp>
              <p:nvCxnSpPr>
                <p:cNvPr id="19" name="直線單箭頭接點 18"/>
                <p:cNvCxnSpPr>
                  <a:stCxn id="13" idx="4"/>
                  <a:endCxn id="14" idx="0"/>
                </p:cNvCxnSpPr>
                <p:nvPr/>
              </p:nvCxnSpPr>
              <p:spPr>
                <a:xfrm flipH="1">
                  <a:off x="4600375" y="3046205"/>
                  <a:ext cx="16821" cy="631445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線單箭頭接點 19"/>
                <p:cNvCxnSpPr/>
                <p:nvPr/>
              </p:nvCxnSpPr>
              <p:spPr>
                <a:xfrm>
                  <a:off x="4718649" y="4604289"/>
                  <a:ext cx="17253" cy="607975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線單箭頭接點 20"/>
                <p:cNvCxnSpPr>
                  <a:stCxn id="15" idx="6"/>
                  <a:endCxn id="17" idx="2"/>
                </p:cNvCxnSpPr>
                <p:nvPr/>
              </p:nvCxnSpPr>
              <p:spPr>
                <a:xfrm flipV="1">
                  <a:off x="5134384" y="5678182"/>
                  <a:ext cx="1391335" cy="1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線單箭頭接點 21"/>
                <p:cNvCxnSpPr>
                  <a:stCxn id="15" idx="7"/>
                </p:cNvCxnSpPr>
                <p:nvPr/>
              </p:nvCxnSpPr>
              <p:spPr>
                <a:xfrm flipV="1">
                  <a:off x="4997920" y="4173715"/>
                  <a:ext cx="1644381" cy="1175014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單箭頭接點 22"/>
                <p:cNvCxnSpPr>
                  <a:stCxn id="16" idx="4"/>
                  <a:endCxn id="17" idx="0"/>
                </p:cNvCxnSpPr>
                <p:nvPr/>
              </p:nvCxnSpPr>
              <p:spPr>
                <a:xfrm flipH="1">
                  <a:off x="6991637" y="4604289"/>
                  <a:ext cx="27777" cy="607975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線單箭頭接點 23"/>
                <p:cNvCxnSpPr>
                  <a:endCxn id="10" idx="2"/>
                </p:cNvCxnSpPr>
                <p:nvPr/>
              </p:nvCxnSpPr>
              <p:spPr>
                <a:xfrm flipV="1">
                  <a:off x="5073771" y="1439669"/>
                  <a:ext cx="1431525" cy="2734046"/>
                </a:xfrm>
                <a:prstGeom prst="straightConnector1">
                  <a:avLst/>
                </a:prstGeom>
                <a:ln w="7620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線單箭頭接點 24"/>
                <p:cNvCxnSpPr>
                  <a:stCxn id="12" idx="2"/>
                  <a:endCxn id="13" idx="0"/>
                </p:cNvCxnSpPr>
                <p:nvPr/>
              </p:nvCxnSpPr>
              <p:spPr>
                <a:xfrm>
                  <a:off x="4570895" y="1434222"/>
                  <a:ext cx="46301" cy="718985"/>
                </a:xfrm>
                <a:prstGeom prst="straightConnector1">
                  <a:avLst/>
                </a:prstGeom>
                <a:ln w="7620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線單箭頭接點 25"/>
                <p:cNvCxnSpPr/>
                <p:nvPr/>
              </p:nvCxnSpPr>
              <p:spPr>
                <a:xfrm flipV="1">
                  <a:off x="4810489" y="1398308"/>
                  <a:ext cx="3409189" cy="3913416"/>
                </a:xfrm>
                <a:prstGeom prst="straightConnector1">
                  <a:avLst/>
                </a:prstGeom>
                <a:ln w="7620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線單箭頭接點 26"/>
                <p:cNvCxnSpPr>
                  <a:stCxn id="16" idx="0"/>
                  <a:endCxn id="11" idx="2"/>
                </p:cNvCxnSpPr>
                <p:nvPr/>
              </p:nvCxnSpPr>
              <p:spPr>
                <a:xfrm flipV="1">
                  <a:off x="7019414" y="1434221"/>
                  <a:ext cx="1461966" cy="2219958"/>
                </a:xfrm>
                <a:prstGeom prst="straightConnector1">
                  <a:avLst/>
                </a:prstGeom>
                <a:ln w="7620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線單箭頭接點 27"/>
                <p:cNvCxnSpPr>
                  <a:stCxn id="17" idx="7"/>
                </p:cNvCxnSpPr>
                <p:nvPr/>
              </p:nvCxnSpPr>
              <p:spPr>
                <a:xfrm flipV="1">
                  <a:off x="7321091" y="1398308"/>
                  <a:ext cx="1523150" cy="3950420"/>
                </a:xfrm>
                <a:prstGeom prst="straightConnector1">
                  <a:avLst/>
                </a:prstGeom>
                <a:ln w="7620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線單箭頭接點 28"/>
                <p:cNvCxnSpPr>
                  <a:stCxn id="16" idx="6"/>
                  <a:endCxn id="18" idx="1"/>
                </p:cNvCxnSpPr>
                <p:nvPr/>
              </p:nvCxnSpPr>
              <p:spPr>
                <a:xfrm>
                  <a:off x="7494469" y="4129234"/>
                  <a:ext cx="970126" cy="44481"/>
                </a:xfrm>
                <a:prstGeom prst="straightConnector1">
                  <a:avLst/>
                </a:prstGeom>
                <a:ln w="7620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線單箭頭接點 29"/>
                <p:cNvCxnSpPr>
                  <a:stCxn id="17" idx="6"/>
                </p:cNvCxnSpPr>
                <p:nvPr/>
              </p:nvCxnSpPr>
              <p:spPr>
                <a:xfrm flipV="1">
                  <a:off x="7457555" y="4401058"/>
                  <a:ext cx="1047943" cy="1277124"/>
                </a:xfrm>
                <a:prstGeom prst="straightConnector1">
                  <a:avLst/>
                </a:prstGeom>
                <a:ln w="7620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線單箭頭接點 30"/>
                <p:cNvCxnSpPr>
                  <a:stCxn id="16" idx="1"/>
                  <a:endCxn id="13" idx="7"/>
                </p:cNvCxnSpPr>
                <p:nvPr/>
              </p:nvCxnSpPr>
              <p:spPr>
                <a:xfrm flipH="1" flipV="1">
                  <a:off x="4932918" y="2283984"/>
                  <a:ext cx="1750581" cy="1509335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單箭頭接點 31"/>
                <p:cNvCxnSpPr/>
                <p:nvPr/>
              </p:nvCxnSpPr>
              <p:spPr>
                <a:xfrm>
                  <a:off x="5063693" y="2667027"/>
                  <a:ext cx="1549209" cy="1399202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單箭頭接點 32"/>
                <p:cNvCxnSpPr>
                  <a:endCxn id="13" idx="5"/>
                </p:cNvCxnSpPr>
                <p:nvPr/>
              </p:nvCxnSpPr>
              <p:spPr>
                <a:xfrm flipH="1" flipV="1">
                  <a:off x="4932918" y="2915428"/>
                  <a:ext cx="1835248" cy="2367526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單箭頭接點 33"/>
                <p:cNvCxnSpPr/>
                <p:nvPr/>
              </p:nvCxnSpPr>
              <p:spPr>
                <a:xfrm>
                  <a:off x="4839887" y="3046205"/>
                  <a:ext cx="1899126" cy="2468201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直線單箭頭接點 6"/>
              <p:cNvCxnSpPr/>
              <p:nvPr/>
            </p:nvCxnSpPr>
            <p:spPr>
              <a:xfrm>
                <a:off x="6406623" y="4647420"/>
                <a:ext cx="17253" cy="607975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群組 34"/>
            <p:cNvGrpSpPr/>
            <p:nvPr/>
          </p:nvGrpSpPr>
          <p:grpSpPr>
            <a:xfrm>
              <a:off x="6042043" y="1440348"/>
              <a:ext cx="4983737" cy="4336094"/>
              <a:chOff x="6042043" y="1440348"/>
              <a:chExt cx="4983737" cy="4336094"/>
            </a:xfrm>
          </p:grpSpPr>
          <p:sp>
            <p:nvSpPr>
              <p:cNvPr id="36" name="文字方塊 35"/>
              <p:cNvSpPr txBox="1"/>
              <p:nvPr/>
            </p:nvSpPr>
            <p:spPr>
              <a:xfrm>
                <a:off x="6491537" y="1511285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文字方塊 36"/>
              <p:cNvSpPr txBox="1"/>
              <p:nvPr/>
            </p:nvSpPr>
            <p:spPr>
              <a:xfrm>
                <a:off x="6194828" y="3123267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f2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文字方塊 37"/>
              <p:cNvSpPr txBox="1"/>
              <p:nvPr/>
            </p:nvSpPr>
            <p:spPr>
              <a:xfrm>
                <a:off x="6540766" y="4653572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f3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文字方塊 38"/>
              <p:cNvSpPr txBox="1"/>
              <p:nvPr/>
            </p:nvSpPr>
            <p:spPr>
              <a:xfrm>
                <a:off x="6042043" y="4619688"/>
                <a:ext cx="372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f4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文字方塊 39"/>
              <p:cNvSpPr txBox="1"/>
              <p:nvPr/>
            </p:nvSpPr>
            <p:spPr>
              <a:xfrm>
                <a:off x="7836275" y="1511285"/>
                <a:ext cx="372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f5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文字方塊 40"/>
              <p:cNvSpPr txBox="1"/>
              <p:nvPr/>
            </p:nvSpPr>
            <p:spPr>
              <a:xfrm>
                <a:off x="9549533" y="1440348"/>
                <a:ext cx="372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f6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文字方塊 41"/>
              <p:cNvSpPr txBox="1"/>
              <p:nvPr/>
            </p:nvSpPr>
            <p:spPr>
              <a:xfrm>
                <a:off x="6742120" y="3275294"/>
                <a:ext cx="372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f7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文字方塊 42"/>
              <p:cNvSpPr txBox="1"/>
              <p:nvPr/>
            </p:nvSpPr>
            <p:spPr>
              <a:xfrm>
                <a:off x="8318359" y="4797256"/>
                <a:ext cx="372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f8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文字方塊 43"/>
              <p:cNvSpPr txBox="1"/>
              <p:nvPr/>
            </p:nvSpPr>
            <p:spPr>
              <a:xfrm>
                <a:off x="7581464" y="3231984"/>
                <a:ext cx="372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f9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文字方塊 44"/>
              <p:cNvSpPr txBox="1"/>
              <p:nvPr/>
            </p:nvSpPr>
            <p:spPr>
              <a:xfrm>
                <a:off x="7787104" y="2981930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f10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文字方塊 45"/>
              <p:cNvSpPr txBox="1"/>
              <p:nvPr/>
            </p:nvSpPr>
            <p:spPr>
              <a:xfrm>
                <a:off x="7233044" y="4886966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f11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文字方塊 46"/>
              <p:cNvSpPr txBox="1"/>
              <p:nvPr/>
            </p:nvSpPr>
            <p:spPr>
              <a:xfrm>
                <a:off x="7470994" y="5407110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f12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文字方塊 47"/>
              <p:cNvSpPr txBox="1"/>
              <p:nvPr/>
            </p:nvSpPr>
            <p:spPr>
              <a:xfrm>
                <a:off x="8759525" y="4675775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f13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文字方塊 48"/>
              <p:cNvSpPr txBox="1"/>
              <p:nvPr/>
            </p:nvSpPr>
            <p:spPr>
              <a:xfrm>
                <a:off x="9562433" y="2615920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f14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文字方塊 49"/>
              <p:cNvSpPr txBox="1"/>
              <p:nvPr/>
            </p:nvSpPr>
            <p:spPr>
              <a:xfrm>
                <a:off x="10523287" y="1909917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f15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文字方塊 50"/>
              <p:cNvSpPr txBox="1"/>
              <p:nvPr/>
            </p:nvSpPr>
            <p:spPr>
              <a:xfrm>
                <a:off x="9960307" y="3740029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f16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文字方塊 51"/>
              <p:cNvSpPr txBox="1"/>
              <p:nvPr/>
            </p:nvSpPr>
            <p:spPr>
              <a:xfrm>
                <a:off x="10227773" y="4670278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f17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191314" y="2813089"/>
                <a:ext cx="4540154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𝑑𝑒𝑡</m:t>
                          </m:r>
                        </m:num>
                        <m:den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8+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10−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2−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7−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TW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b="0" dirty="0" smtClean="0"/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14" y="2813089"/>
                <a:ext cx="4540154" cy="6182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191314" y="3538457"/>
                <a:ext cx="3376437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𝑑𝑜𝑐</m:t>
                          </m:r>
                        </m:num>
                        <m:den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4−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3−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TW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b="0" dirty="0" smtClean="0"/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14" y="3538457"/>
                <a:ext cx="3376437" cy="6182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191037" y="4317498"/>
                <a:ext cx="4160306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𝑏𝑎𝑐</m:t>
                          </m:r>
                        </m:num>
                        <m:den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3−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4−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6−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11−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TW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b="0" dirty="0" smtClean="0"/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37" y="4317498"/>
                <a:ext cx="4160306" cy="6182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191037" y="5055969"/>
                <a:ext cx="5154040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𝑛𝑒𝑚</m:t>
                          </m:r>
                        </m:num>
                        <m:den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9+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11−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10−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13−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14−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altLang="zh-TW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b="0" dirty="0" smtClean="0"/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37" y="5055969"/>
                <a:ext cx="5154040" cy="6182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191037" y="5781337"/>
                <a:ext cx="5016310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𝑚𝑎𝑐</m:t>
                          </m:r>
                        </m:num>
                        <m:den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7+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12+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13−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8−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15−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17</m:t>
                      </m:r>
                      <m:r>
                        <a:rPr lang="en-US" altLang="zh-TW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b="0" dirty="0" smtClean="0"/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37" y="5781337"/>
                <a:ext cx="5016310" cy="6182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/>
          <p:cNvSpPr/>
          <p:nvPr/>
        </p:nvSpPr>
        <p:spPr>
          <a:xfrm>
            <a:off x="198372" y="6461263"/>
            <a:ext cx="50685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 smtClean="0"/>
              <a:t>All mass balances are assumed to be in steady state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9252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6243" y="329128"/>
            <a:ext cx="539979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3200" dirty="0" smtClean="0"/>
              <a:t>Development of a linear inverse model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389" t="20247" r="7847" b="55638"/>
          <a:stretch/>
        </p:blipFill>
        <p:spPr>
          <a:xfrm>
            <a:off x="8914" y="1471527"/>
            <a:ext cx="5585607" cy="1358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5663763" y="197484"/>
                <a:ext cx="3089820" cy="442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𝑑𝑒𝑡</m:t>
                          </m:r>
                        </m:num>
                        <m:den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8+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10−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2−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7−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TW" sz="1200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sz="1200" b="0" dirty="0" smtClean="0"/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763" y="197484"/>
                <a:ext cx="3089820" cy="442942"/>
              </a:xfrm>
              <a:prstGeom prst="rect">
                <a:avLst/>
              </a:prstGeom>
              <a:blipFill>
                <a:blip r:embed="rId3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5663763" y="675005"/>
                <a:ext cx="2313005" cy="442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𝑑𝑜𝑐</m:t>
                          </m:r>
                        </m:num>
                        <m:den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4−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3−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TW" sz="1200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sz="1200" b="0" dirty="0" smtClean="0"/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763" y="675005"/>
                <a:ext cx="2313005" cy="442942"/>
              </a:xfrm>
              <a:prstGeom prst="rect">
                <a:avLst/>
              </a:prstGeom>
              <a:blipFill>
                <a:blip r:embed="rId4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5663763" y="1207310"/>
                <a:ext cx="2833403" cy="442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𝑏𝑎𝑐</m:t>
                          </m:r>
                        </m:num>
                        <m:den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3−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4−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6−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11−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TW" sz="1200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sz="1200" b="0" dirty="0" smtClean="0"/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763" y="1207310"/>
                <a:ext cx="2833403" cy="442942"/>
              </a:xfrm>
              <a:prstGeom prst="rect">
                <a:avLst/>
              </a:prstGeom>
              <a:blipFill>
                <a:blip r:embed="rId5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5663763" y="1735996"/>
                <a:ext cx="3494225" cy="442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𝑛𝑒𝑚</m:t>
                          </m:r>
                        </m:num>
                        <m:den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9+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11−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10−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13−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14−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altLang="zh-TW" sz="1200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sz="1200" b="0" dirty="0" smtClean="0"/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763" y="1735996"/>
                <a:ext cx="3494225" cy="442942"/>
              </a:xfrm>
              <a:prstGeom prst="rect">
                <a:avLst/>
              </a:prstGeom>
              <a:blipFill>
                <a:blip r:embed="rId6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5663763" y="2254493"/>
                <a:ext cx="3401893" cy="442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𝑚𝑎𝑐</m:t>
                          </m:r>
                        </m:num>
                        <m:den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7+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12+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13−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8−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15−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17</m:t>
                      </m:r>
                      <m:r>
                        <a:rPr lang="en-US" altLang="zh-TW" sz="1200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sz="1200" b="0" dirty="0" smtClean="0"/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763" y="2254493"/>
                <a:ext cx="3401893" cy="442942"/>
              </a:xfrm>
              <a:prstGeom prst="rect">
                <a:avLst/>
              </a:prstGeom>
              <a:blipFill>
                <a:blip r:embed="rId7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/>
          <p:cNvSpPr/>
          <p:nvPr/>
        </p:nvSpPr>
        <p:spPr>
          <a:xfrm>
            <a:off x="103642" y="6390334"/>
            <a:ext cx="53961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 smtClean="0"/>
              <a:t>All mass balances are assumed to be in steady state</a:t>
            </a:r>
            <a:r>
              <a:rPr lang="zh-TW" altLang="en-US" sz="1600" dirty="0" smtClean="0"/>
              <a:t> </a:t>
            </a:r>
            <a:r>
              <a:rPr lang="en-US" altLang="zh-TW" sz="1600" dirty="0" smtClean="0"/>
              <a:t>(i.e. b=0)</a:t>
            </a:r>
            <a:endParaRPr lang="zh-TW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243670" y="1770419"/>
                <a:ext cx="11091439" cy="48195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US" altLang="zh-TW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eqArr>
                                          </m:e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US" altLang="zh-TW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eqArr>
                                          </m:e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US" altLang="zh-TW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eqArr>
                                          </m:e>
                                        </m:mr>
                                      </m:m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US" altLang="zh-TW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eqArr>
                                          </m:e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US" altLang="zh-TW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eqAr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altLang="zh-TW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eqArr>
                                                    <m:eqArrPr>
                                                      <m:ctrlPr>
                                                        <a:rPr lang="en-US" altLang="zh-TW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eqArrPr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−1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e>
                                                  </m:eqArr>
                                                </m:e>
                                                <m:e>
                                                  <m:eqArr>
                                                    <m:eqArrPr>
                                                      <m:ctrlPr>
                                                        <a:rPr lang="en-US" altLang="zh-TW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eqArrPr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−1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</m:eqAr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altLang="zh-TW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eqArr>
                                                          <m:eqArrPr>
                                                            <m:ctrlPr>
                                                              <a:rPr lang="en-US" altLang="zh-TW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eqArrPr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−1</m:t>
                                                            </m:r>
                                                          </m:e>
                                                        </m:eqArr>
                                                      </m:e>
                                                      <m:e>
                                                        <m:eqArr>
                                                          <m:eqArrPr>
                                                            <m:ctrlPr>
                                                              <a:rPr lang="en-US" altLang="zh-TW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eqArrPr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−1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</m:eqArr>
                                                      </m:e>
                                                      <m:e>
                                                        <m:eqArr>
                                                          <m:eqArrPr>
                                                            <m:ctrlPr>
                                                              <a:rPr lang="en-US" altLang="zh-TW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eqArrPr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−1</m:t>
                                                            </m:r>
                                                          </m:e>
                                                        </m:eqAr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</m:eqArr>
                        </m:e>
                      </m:d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70" y="1770419"/>
                <a:ext cx="11091439" cy="481958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矩形 64"/>
          <p:cNvSpPr/>
          <p:nvPr/>
        </p:nvSpPr>
        <p:spPr>
          <a:xfrm flipH="1">
            <a:off x="9632690" y="1735996"/>
            <a:ext cx="635433" cy="4860116"/>
          </a:xfrm>
          <a:prstGeom prst="rect">
            <a:avLst/>
          </a:prstGeom>
          <a:solidFill>
            <a:schemeClr val="accent4">
              <a:alpha val="2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/>
        </p:nvSpPr>
        <p:spPr>
          <a:xfrm>
            <a:off x="704675" y="3422708"/>
            <a:ext cx="8858775" cy="1493241"/>
          </a:xfrm>
          <a:prstGeom prst="rect">
            <a:avLst/>
          </a:prstGeom>
          <a:solidFill>
            <a:schemeClr val="accent6">
              <a:alpha val="2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文字方塊 70"/>
          <p:cNvSpPr txBox="1"/>
          <p:nvPr/>
        </p:nvSpPr>
        <p:spPr>
          <a:xfrm>
            <a:off x="4869024" y="2983804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chemeClr val="accent6"/>
                </a:solidFill>
              </a:rPr>
              <a:t>A</a:t>
            </a:r>
            <a:endParaRPr lang="zh-TW" altLang="en-US" sz="2400" dirty="0">
              <a:solidFill>
                <a:schemeClr val="accent6"/>
              </a:solidFill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9791548" y="122301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/>
                </a:solidFill>
              </a:rPr>
              <a:t>x</a:t>
            </a:r>
            <a:endParaRPr lang="zh-TW" altLang="en-US" sz="2400" dirty="0">
              <a:solidFill>
                <a:schemeClr val="accent4"/>
              </a:solidFill>
            </a:endParaRPr>
          </a:p>
        </p:txBody>
      </p:sp>
      <p:sp>
        <p:nvSpPr>
          <p:cNvPr id="73" name="文字方塊 72"/>
          <p:cNvSpPr txBox="1"/>
          <p:nvPr/>
        </p:nvSpPr>
        <p:spPr>
          <a:xfrm>
            <a:off x="10483984" y="308885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b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10483984" y="3498710"/>
            <a:ext cx="322303" cy="1300285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cxnSp>
        <p:nvCxnSpPr>
          <p:cNvPr id="76" name="直線單箭頭接點 75"/>
          <p:cNvCxnSpPr/>
          <p:nvPr/>
        </p:nvCxnSpPr>
        <p:spPr>
          <a:xfrm>
            <a:off x="7208673" y="2697435"/>
            <a:ext cx="0" cy="6490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>
          <a:xfrm>
            <a:off x="5594521" y="197484"/>
            <a:ext cx="3563467" cy="249995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4679870" y="4956476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5 x 17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9618126" y="6531776"/>
            <a:ext cx="73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17 x 1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10355366" y="4965788"/>
            <a:ext cx="73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</a:t>
            </a:r>
            <a:r>
              <a:rPr lang="en-US" altLang="zh-TW" dirty="0" smtClean="0"/>
              <a:t> x 1</a:t>
            </a:r>
            <a:endParaRPr lang="zh-TW" altLang="en-US" dirty="0"/>
          </a:p>
        </p:txBody>
      </p:sp>
      <p:cxnSp>
        <p:nvCxnSpPr>
          <p:cNvPr id="7" name="直線單箭頭接點 6"/>
          <p:cNvCxnSpPr>
            <a:stCxn id="26" idx="2"/>
            <a:endCxn id="72" idx="3"/>
          </p:cNvCxnSpPr>
          <p:nvPr/>
        </p:nvCxnSpPr>
        <p:spPr>
          <a:xfrm flipH="1">
            <a:off x="10109264" y="867737"/>
            <a:ext cx="697023" cy="5861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9749835" y="406072"/>
            <a:ext cx="2112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</a:rPr>
              <a:t>Unknown flows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56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0" r="9056"/>
          <a:stretch/>
        </p:blipFill>
        <p:spPr>
          <a:xfrm>
            <a:off x="724135" y="1200019"/>
            <a:ext cx="4811279" cy="536083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42108" y="339077"/>
            <a:ext cx="47632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>
                <a:ea typeface="標楷體" panose="03000509000000000000" pitchFamily="65" charset="-120"/>
              </a:rPr>
              <a:t>Topological </a:t>
            </a:r>
            <a:r>
              <a:rPr lang="en-US" altLang="zh-TW" sz="2800" dirty="0">
                <a:ea typeface="標楷體" panose="03000509000000000000" pitchFamily="65" charset="-120"/>
              </a:rPr>
              <a:t>food web structure</a:t>
            </a:r>
            <a:endParaRPr lang="zh-TW" altLang="en-US" sz="28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5535416" y="424814"/>
          <a:ext cx="6174232" cy="635798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185066">
                  <a:extLst>
                    <a:ext uri="{9D8B030D-6E8A-4147-A177-3AD203B41FA5}">
                      <a16:colId xmlns:a16="http://schemas.microsoft.com/office/drawing/2014/main" val="1748094788"/>
                    </a:ext>
                  </a:extLst>
                </a:gridCol>
                <a:gridCol w="4989166">
                  <a:extLst>
                    <a:ext uri="{9D8B030D-6E8A-4147-A177-3AD203B41FA5}">
                      <a16:colId xmlns:a16="http://schemas.microsoft.com/office/drawing/2014/main" val="2360308015"/>
                    </a:ext>
                  </a:extLst>
                </a:gridCol>
              </a:tblGrid>
              <a:tr h="400892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SYM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MEANING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3094469595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POC-&gt;SED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Organic matter derived from the water column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3169836619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SED-&gt;EXP_S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Sediment</a:t>
                      </a:r>
                      <a:r>
                        <a:rPr lang="en-US" altLang="zh-TW" sz="1400" baseline="0" dirty="0" smtClean="0"/>
                        <a:t> export(e.g. downslope, burial…)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3863493398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SED-&gt;BAC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Bacteria</a:t>
                      </a:r>
                      <a:r>
                        <a:rPr lang="en-US" altLang="zh-TW" sz="1400" baseline="0" dirty="0" smtClean="0"/>
                        <a:t> feed on detritus OC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3137605535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BAC-&gt;SED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 smtClean="0"/>
                        <a:t>Bacteria feces deposit on sediment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4079069678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SED-&gt;MEI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err="1" smtClean="0"/>
                        <a:t>Meiofauna</a:t>
                      </a:r>
                      <a:r>
                        <a:rPr lang="en-US" altLang="zh-TW" sz="1400" baseline="0" dirty="0" smtClean="0"/>
                        <a:t> feed on detritus OC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2926865966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MEI-&gt;SED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 err="1" smtClean="0"/>
                        <a:t>Meiofauna</a:t>
                      </a:r>
                      <a:r>
                        <a:rPr lang="en-US" altLang="zh-TW" sz="1400" baseline="0" dirty="0" smtClean="0"/>
                        <a:t> feces deposit on sediment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478006076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SED-&gt;MAC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err="1" smtClean="0"/>
                        <a:t>Macrofauna</a:t>
                      </a:r>
                      <a:r>
                        <a:rPr lang="en-US" altLang="zh-TW" sz="1400" baseline="0" dirty="0" smtClean="0"/>
                        <a:t> feed on detritus OC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3011315748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MAC-&gt;SED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 err="1" smtClean="0"/>
                        <a:t>Macrofauna</a:t>
                      </a:r>
                      <a:r>
                        <a:rPr lang="en-US" altLang="zh-TW" sz="1400" baseline="0" dirty="0" smtClean="0"/>
                        <a:t> feces deposit on sediment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1242351842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BAC-&gt;MEI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 smtClean="0"/>
                        <a:t>Meiofauna</a:t>
                      </a:r>
                      <a:r>
                        <a:rPr lang="en-US" altLang="zh-TW" sz="1400" dirty="0" smtClean="0"/>
                        <a:t> feed</a:t>
                      </a:r>
                      <a:r>
                        <a:rPr lang="en-US" altLang="zh-TW" sz="1400" baseline="0" dirty="0" smtClean="0"/>
                        <a:t> on bacteria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3886726899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BAC-&gt;MAC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 smtClean="0"/>
                        <a:t>Macrofauna</a:t>
                      </a:r>
                      <a:r>
                        <a:rPr lang="en-US" altLang="zh-TW" sz="1400" baseline="0" dirty="0" smtClean="0"/>
                        <a:t> feed on bacteria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1509275914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MEI-&gt;MAC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 smtClean="0"/>
                        <a:t>Macrofauna</a:t>
                      </a:r>
                      <a:r>
                        <a:rPr lang="en-US" altLang="zh-TW" sz="1400" dirty="0" smtClean="0"/>
                        <a:t> feed on</a:t>
                      </a:r>
                      <a:r>
                        <a:rPr lang="en-US" altLang="zh-TW" sz="1400" baseline="0" dirty="0" smtClean="0"/>
                        <a:t> </a:t>
                      </a:r>
                      <a:r>
                        <a:rPr lang="en-US" altLang="zh-TW" sz="1400" baseline="0" dirty="0" err="1" smtClean="0"/>
                        <a:t>meiofauna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424432162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MEI-&gt;EXP_B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r>
                        <a:rPr lang="en-US" altLang="zh-TW" sz="1400" baseline="0" dirty="0" err="1" smtClean="0"/>
                        <a:t>Meiofauna</a:t>
                      </a:r>
                      <a:r>
                        <a:rPr lang="en-US" altLang="zh-TW" sz="1400" baseline="0" dirty="0" smtClean="0"/>
                        <a:t> predated by other </a:t>
                      </a:r>
                      <a:r>
                        <a:rPr lang="en-US" altLang="zh-TW" sz="1400" dirty="0" err="1" smtClean="0"/>
                        <a:t>benthopelagic</a:t>
                      </a:r>
                      <a:r>
                        <a:rPr lang="en-US" altLang="zh-TW" sz="1400" dirty="0" smtClean="0"/>
                        <a:t>/pelagic predators 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756354211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MAC-&gt;EXP_B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err="1" smtClean="0"/>
                        <a:t>Macrofauna</a:t>
                      </a:r>
                      <a:r>
                        <a:rPr lang="en-US" altLang="zh-TW" sz="1400" dirty="0" smtClean="0"/>
                        <a:t> </a:t>
                      </a:r>
                      <a:r>
                        <a:rPr lang="en-US" altLang="zh-TW" sz="1400" baseline="0" dirty="0" smtClean="0"/>
                        <a:t>predated by other </a:t>
                      </a:r>
                      <a:r>
                        <a:rPr lang="en-US" altLang="zh-TW" sz="1400" dirty="0" err="1" smtClean="0"/>
                        <a:t>benthopelagic</a:t>
                      </a:r>
                      <a:r>
                        <a:rPr lang="en-US" altLang="zh-TW" sz="1400" dirty="0" smtClean="0"/>
                        <a:t>/pelagic predators 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570368666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BAC-&gt;DIC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Bacteria respiration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1135518816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MEI-&gt;DIC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 err="1" smtClean="0"/>
                        <a:t>Meiofauna</a:t>
                      </a:r>
                      <a:r>
                        <a:rPr lang="en-US" altLang="zh-TW" sz="1400" baseline="0" dirty="0" smtClean="0"/>
                        <a:t> </a:t>
                      </a:r>
                      <a:r>
                        <a:rPr lang="en-US" altLang="zh-TW" sz="1400" dirty="0" smtClean="0"/>
                        <a:t>respiration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3951586236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MAC-&gt;DIC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err="1" smtClean="0"/>
                        <a:t>Macrofauna</a:t>
                      </a:r>
                      <a:r>
                        <a:rPr lang="zh-TW" altLang="en-US" sz="1400" dirty="0" smtClean="0"/>
                        <a:t> </a:t>
                      </a:r>
                      <a:r>
                        <a:rPr lang="en-US" altLang="zh-TW" sz="1400" dirty="0" smtClean="0"/>
                        <a:t>respiration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2429297240"/>
                  </a:ext>
                </a:extLst>
              </a:tr>
            </a:tbl>
          </a:graphicData>
        </a:graphic>
      </p:graphicFrame>
      <p:grpSp>
        <p:nvGrpSpPr>
          <p:cNvPr id="16" name="群組 15"/>
          <p:cNvGrpSpPr/>
          <p:nvPr/>
        </p:nvGrpSpPr>
        <p:grpSpPr>
          <a:xfrm>
            <a:off x="217819" y="1200019"/>
            <a:ext cx="2347827" cy="5053058"/>
            <a:chOff x="217819" y="1200019"/>
            <a:chExt cx="2347827" cy="5053058"/>
          </a:xfrm>
        </p:grpSpPr>
        <p:sp>
          <p:nvSpPr>
            <p:cNvPr id="3" name="矩形 2"/>
            <p:cNvSpPr/>
            <p:nvPr/>
          </p:nvSpPr>
          <p:spPr>
            <a:xfrm>
              <a:off x="461639" y="1200019"/>
              <a:ext cx="674703" cy="362451"/>
            </a:xfrm>
            <a:prstGeom prst="rect">
              <a:avLst/>
            </a:prstGeom>
            <a:solidFill>
              <a:srgbClr val="B0C4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" name="橢圓 7"/>
            <p:cNvSpPr/>
            <p:nvPr/>
          </p:nvSpPr>
          <p:spPr>
            <a:xfrm>
              <a:off x="461639" y="1690894"/>
              <a:ext cx="674703" cy="439748"/>
            </a:xfrm>
            <a:prstGeom prst="ellipse">
              <a:avLst/>
            </a:prstGeom>
            <a:solidFill>
              <a:srgbClr val="FF7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26131" y="1223916"/>
              <a:ext cx="74571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>
                  <a:ea typeface="標楷體" panose="03000509000000000000" pitchFamily="65" charset="-120"/>
                </a:rPr>
                <a:t>abiotic</a:t>
              </a:r>
              <a:endParaRPr lang="zh-TW" altLang="en-US" sz="1600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474220" y="1730915"/>
              <a:ext cx="6495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 smtClean="0">
                  <a:ea typeface="標楷體" panose="03000509000000000000" pitchFamily="65" charset="-120"/>
                </a:rPr>
                <a:t>biotic</a:t>
              </a:r>
              <a:endParaRPr lang="zh-TW" altLang="en-US" sz="1600" dirty="0"/>
            </a:p>
          </p:txBody>
        </p:sp>
        <p:cxnSp>
          <p:nvCxnSpPr>
            <p:cNvPr id="11" name="直線單箭頭接點 10"/>
            <p:cNvCxnSpPr/>
            <p:nvPr/>
          </p:nvCxnSpPr>
          <p:spPr>
            <a:xfrm flipV="1">
              <a:off x="342108" y="4852759"/>
              <a:ext cx="675901" cy="4494"/>
            </a:xfrm>
            <a:prstGeom prst="straightConnector1">
              <a:avLst/>
            </a:prstGeom>
            <a:solidFill>
              <a:schemeClr val="tx1"/>
            </a:solidFill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/>
            <p:nvPr/>
          </p:nvCxnSpPr>
          <p:spPr>
            <a:xfrm flipV="1">
              <a:off x="342107" y="5585114"/>
              <a:ext cx="675901" cy="4494"/>
            </a:xfrm>
            <a:prstGeom prst="straightConnector1">
              <a:avLst/>
            </a:prstGeom>
            <a:solidFill>
              <a:schemeClr val="tx1"/>
            </a:solidFill>
            <a:ln w="762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12"/>
            <p:cNvCxnSpPr/>
            <p:nvPr/>
          </p:nvCxnSpPr>
          <p:spPr>
            <a:xfrm flipV="1">
              <a:off x="342107" y="5863169"/>
              <a:ext cx="675901" cy="4494"/>
            </a:xfrm>
            <a:prstGeom prst="straightConnector1">
              <a:avLst/>
            </a:prstGeom>
            <a:solidFill>
              <a:schemeClr val="tx1"/>
            </a:solidFill>
            <a:ln w="76200">
              <a:solidFill>
                <a:srgbClr val="FF78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217820" y="4909366"/>
              <a:ext cx="132408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/>
                <a:t>Internal flows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217819" y="5914523"/>
              <a:ext cx="234782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600" dirty="0" smtClean="0"/>
                <a:t>Exchange </a:t>
              </a:r>
              <a:r>
                <a:rPr lang="en-US" altLang="zh-TW" sz="1600" dirty="0"/>
                <a:t>with external</a:t>
              </a:r>
              <a:endParaRPr lang="zh-TW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28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94911" y="572878"/>
            <a:ext cx="29079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Ax=b</a:t>
            </a:r>
          </a:p>
          <a:p>
            <a:r>
              <a:rPr lang="en-US" altLang="zh-TW" sz="2800" dirty="0" smtClean="0"/>
              <a:t>Mass conservation</a:t>
            </a:r>
            <a:endParaRPr lang="zh-TW" altLang="en-US" sz="2800" dirty="0"/>
          </a:p>
        </p:txBody>
      </p:sp>
      <p:pic>
        <p:nvPicPr>
          <p:cNvPr id="3" name="圖片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0" r="9056"/>
          <a:stretch/>
        </p:blipFill>
        <p:spPr>
          <a:xfrm>
            <a:off x="7159225" y="1211449"/>
            <a:ext cx="4811279" cy="5360835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6652909" y="1211449"/>
            <a:ext cx="2347827" cy="5053058"/>
            <a:chOff x="217819" y="1200019"/>
            <a:chExt cx="2347827" cy="5053058"/>
          </a:xfrm>
        </p:grpSpPr>
        <p:sp>
          <p:nvSpPr>
            <p:cNvPr id="5" name="矩形 4"/>
            <p:cNvSpPr/>
            <p:nvPr/>
          </p:nvSpPr>
          <p:spPr>
            <a:xfrm>
              <a:off x="461639" y="1200019"/>
              <a:ext cx="674703" cy="362451"/>
            </a:xfrm>
            <a:prstGeom prst="rect">
              <a:avLst/>
            </a:prstGeom>
            <a:solidFill>
              <a:srgbClr val="B0C4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橢圓 5"/>
            <p:cNvSpPr/>
            <p:nvPr/>
          </p:nvSpPr>
          <p:spPr>
            <a:xfrm>
              <a:off x="461639" y="1690894"/>
              <a:ext cx="674703" cy="439748"/>
            </a:xfrm>
            <a:prstGeom prst="ellipse">
              <a:avLst/>
            </a:prstGeom>
            <a:solidFill>
              <a:srgbClr val="FF7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426131" y="1223916"/>
              <a:ext cx="74571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>
                  <a:ea typeface="標楷體" panose="03000509000000000000" pitchFamily="65" charset="-120"/>
                </a:rPr>
                <a:t>abiotic</a:t>
              </a:r>
              <a:endParaRPr lang="zh-TW" altLang="en-US" sz="160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474220" y="1730915"/>
              <a:ext cx="6495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 smtClean="0">
                  <a:ea typeface="標楷體" panose="03000509000000000000" pitchFamily="65" charset="-120"/>
                </a:rPr>
                <a:t>biotic</a:t>
              </a:r>
              <a:endParaRPr lang="zh-TW" altLang="en-US" sz="1600" dirty="0"/>
            </a:p>
          </p:txBody>
        </p:sp>
        <p:cxnSp>
          <p:nvCxnSpPr>
            <p:cNvPr id="9" name="直線單箭頭接點 8"/>
            <p:cNvCxnSpPr/>
            <p:nvPr/>
          </p:nvCxnSpPr>
          <p:spPr>
            <a:xfrm flipV="1">
              <a:off x="342108" y="4852759"/>
              <a:ext cx="675901" cy="4494"/>
            </a:xfrm>
            <a:prstGeom prst="straightConnector1">
              <a:avLst/>
            </a:prstGeom>
            <a:solidFill>
              <a:schemeClr val="tx1"/>
            </a:solidFill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單箭頭接點 9"/>
            <p:cNvCxnSpPr/>
            <p:nvPr/>
          </p:nvCxnSpPr>
          <p:spPr>
            <a:xfrm flipV="1">
              <a:off x="342107" y="5585114"/>
              <a:ext cx="675901" cy="4494"/>
            </a:xfrm>
            <a:prstGeom prst="straightConnector1">
              <a:avLst/>
            </a:prstGeom>
            <a:solidFill>
              <a:schemeClr val="tx1"/>
            </a:solidFill>
            <a:ln w="762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0"/>
            <p:cNvCxnSpPr/>
            <p:nvPr/>
          </p:nvCxnSpPr>
          <p:spPr>
            <a:xfrm flipV="1">
              <a:off x="342107" y="5863169"/>
              <a:ext cx="675901" cy="4494"/>
            </a:xfrm>
            <a:prstGeom prst="straightConnector1">
              <a:avLst/>
            </a:prstGeom>
            <a:solidFill>
              <a:schemeClr val="tx1"/>
            </a:solidFill>
            <a:ln w="76200">
              <a:solidFill>
                <a:srgbClr val="FF78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217820" y="4909366"/>
              <a:ext cx="132408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/>
                <a:t>Internal flows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217819" y="5914523"/>
              <a:ext cx="234782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600" dirty="0" smtClean="0"/>
                <a:t>Exchange </a:t>
              </a:r>
              <a:r>
                <a:rPr lang="en-US" altLang="zh-TW" sz="1600" dirty="0"/>
                <a:t>with external</a:t>
              </a:r>
              <a:endParaRPr lang="zh-TW" altLang="en-US" sz="1600" dirty="0"/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594911" y="1828609"/>
            <a:ext cx="1294137" cy="2798043"/>
            <a:chOff x="649816" y="2058422"/>
            <a:chExt cx="1294137" cy="27980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/>
                <p:cNvSpPr/>
                <p:nvPr/>
              </p:nvSpPr>
              <p:spPr>
                <a:xfrm>
                  <a:off x="649816" y="2058422"/>
                  <a:ext cx="1220398" cy="6182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𝑠𝑒𝑑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zh-TW" b="0" i="0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TW" b="0" dirty="0" smtClean="0"/>
                </a:p>
              </p:txBody>
            </p:sp>
          </mc:Choice>
          <mc:Fallback xmlns="">
            <p:sp>
              <p:nvSpPr>
                <p:cNvPr id="72" name="矩形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16" y="2058422"/>
                  <a:ext cx="1220398" cy="6182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/>
                <p:cNvSpPr/>
                <p:nvPr/>
              </p:nvSpPr>
              <p:spPr>
                <a:xfrm>
                  <a:off x="649816" y="2784667"/>
                  <a:ext cx="1225207" cy="6182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𝑏𝑎𝑐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zh-TW" b="0" i="0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TW" b="0" dirty="0" smtClean="0"/>
                </a:p>
              </p:txBody>
            </p:sp>
          </mc:Choice>
          <mc:Fallback xmlns="">
            <p:sp>
              <p:nvSpPr>
                <p:cNvPr id="73" name="矩形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16" y="2784667"/>
                  <a:ext cx="1225207" cy="6182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/>
                <p:cNvSpPr/>
                <p:nvPr/>
              </p:nvSpPr>
              <p:spPr>
                <a:xfrm>
                  <a:off x="649816" y="3506166"/>
                  <a:ext cx="1247649" cy="6182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𝑚𝑒𝑖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zh-TW" b="0" i="0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TW" b="0" dirty="0" smtClean="0"/>
                </a:p>
              </p:txBody>
            </p:sp>
          </mc:Choice>
          <mc:Fallback xmlns="">
            <p:sp>
              <p:nvSpPr>
                <p:cNvPr id="74" name="矩形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16" y="3506166"/>
                  <a:ext cx="1247649" cy="61824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649816" y="4238219"/>
                  <a:ext cx="1294137" cy="6182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𝑚𝑎𝑐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zh-TW" b="0" i="0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TW" b="0" dirty="0" smtClean="0"/>
                </a:p>
              </p:txBody>
            </p:sp>
          </mc:Choice>
          <mc:Fallback xmlns="">
            <p:sp>
              <p:nvSpPr>
                <p:cNvPr id="75" name="矩形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16" y="4238219"/>
                  <a:ext cx="1294137" cy="61824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2718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"/>
          <p:cNvSpPr/>
          <p:nvPr/>
        </p:nvSpPr>
        <p:spPr>
          <a:xfrm>
            <a:off x="185958" y="2340865"/>
            <a:ext cx="1679418" cy="12839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Directly use measured TOU data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201880" y="265889"/>
            <a:ext cx="5060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Dealing with respiration problem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185958" y="979908"/>
            <a:ext cx="70501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/>
              <a:t>LSEI error: inequalities </a:t>
            </a:r>
            <a:r>
              <a:rPr lang="zh-TW" altLang="en-US" sz="2000" dirty="0" smtClean="0"/>
              <a:t>contradictory</a:t>
            </a:r>
            <a:endParaRPr lang="en-US" altLang="zh-TW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Using </a:t>
            </a:r>
            <a:r>
              <a:rPr lang="en-US" altLang="zh-TW" sz="2000" dirty="0"/>
              <a:t>equalities and/or inequalities that are incompatible. </a:t>
            </a:r>
            <a:endParaRPr lang="en-US" altLang="zh-TW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 err="1" smtClean="0"/>
              <a:t>eg</a:t>
            </a:r>
            <a:r>
              <a:rPr lang="en-US" altLang="zh-TW" sz="2000" dirty="0" smtClean="0"/>
              <a:t>.: I </a:t>
            </a:r>
            <a:r>
              <a:rPr lang="en-US" altLang="zh-TW" sz="2000" dirty="0"/>
              <a:t>want that a &gt; 10 but also that a &lt; </a:t>
            </a:r>
            <a:r>
              <a:rPr lang="en-US" altLang="zh-TW" sz="2000" dirty="0" smtClean="0"/>
              <a:t>2</a:t>
            </a:r>
            <a:endParaRPr lang="zh-TW" altLang="en-US" sz="2000" dirty="0"/>
          </a:p>
        </p:txBody>
      </p:sp>
      <p:grpSp>
        <p:nvGrpSpPr>
          <p:cNvPr id="31" name="群組 30"/>
          <p:cNvGrpSpPr/>
          <p:nvPr/>
        </p:nvGrpSpPr>
        <p:grpSpPr>
          <a:xfrm>
            <a:off x="7450567" y="527905"/>
            <a:ext cx="5073161" cy="5873301"/>
            <a:chOff x="6622015" y="454347"/>
            <a:chExt cx="5073161" cy="5873301"/>
          </a:xfrm>
        </p:grpSpPr>
        <p:pic>
          <p:nvPicPr>
            <p:cNvPr id="4" name="圖片 3"/>
            <p:cNvPicPr/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10" r="9056"/>
            <a:stretch/>
          </p:blipFill>
          <p:spPr>
            <a:xfrm>
              <a:off x="6622015" y="454347"/>
              <a:ext cx="5073161" cy="5873301"/>
            </a:xfrm>
            <a:prstGeom prst="rect">
              <a:avLst/>
            </a:prstGeom>
          </p:spPr>
        </p:pic>
        <p:sp>
          <p:nvSpPr>
            <p:cNvPr id="6" name="橢圓 5"/>
            <p:cNvSpPr/>
            <p:nvPr/>
          </p:nvSpPr>
          <p:spPr>
            <a:xfrm>
              <a:off x="9158595" y="1081778"/>
              <a:ext cx="360309" cy="71959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橢圓 6"/>
            <p:cNvSpPr/>
            <p:nvPr/>
          </p:nvSpPr>
          <p:spPr>
            <a:xfrm>
              <a:off x="8442315" y="5221224"/>
              <a:ext cx="1076589" cy="490728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2395728" y="2798196"/>
            <a:ext cx="1085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LSEI error</a:t>
            </a:r>
          </a:p>
        </p:txBody>
      </p:sp>
      <p:cxnSp>
        <p:nvCxnSpPr>
          <p:cNvPr id="12" name="直線單箭頭接點 11"/>
          <p:cNvCxnSpPr>
            <a:stCxn id="2" idx="3"/>
          </p:cNvCxnSpPr>
          <p:nvPr/>
        </p:nvCxnSpPr>
        <p:spPr>
          <a:xfrm>
            <a:off x="1865376" y="2982862"/>
            <a:ext cx="5303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圓角矩形 18"/>
          <p:cNvSpPr/>
          <p:nvPr/>
        </p:nvSpPr>
        <p:spPr>
          <a:xfrm>
            <a:off x="201880" y="3809525"/>
            <a:ext cx="1679418" cy="12839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Only assume </a:t>
            </a:r>
            <a:r>
              <a:rPr lang="en-US" altLang="zh-TW" dirty="0"/>
              <a:t>maintenance </a:t>
            </a:r>
            <a:r>
              <a:rPr lang="en-US" altLang="zh-TW" dirty="0" smtClean="0"/>
              <a:t>respiration</a:t>
            </a:r>
          </a:p>
          <a:p>
            <a:pPr algn="ctr"/>
            <a:r>
              <a:rPr lang="en-US" altLang="zh-TW" dirty="0" smtClean="0"/>
              <a:t>(van </a:t>
            </a:r>
            <a:r>
              <a:rPr lang="en-US" altLang="zh-TW" dirty="0" err="1" smtClean="0"/>
              <a:t>Oevelen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20" name="圓角矩形 19"/>
          <p:cNvSpPr/>
          <p:nvPr/>
        </p:nvSpPr>
        <p:spPr>
          <a:xfrm>
            <a:off x="185958" y="5327740"/>
            <a:ext cx="1679418" cy="12839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Use speculated respiration rate</a:t>
            </a:r>
            <a:endParaRPr lang="zh-TW" altLang="en-US" dirty="0"/>
          </a:p>
        </p:txBody>
      </p:sp>
      <p:sp>
        <p:nvSpPr>
          <p:cNvPr id="22" name="圓角矩形 21"/>
          <p:cNvSpPr/>
          <p:nvPr/>
        </p:nvSpPr>
        <p:spPr>
          <a:xfrm>
            <a:off x="4190675" y="2426429"/>
            <a:ext cx="3045418" cy="103812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Calculated based </a:t>
            </a:r>
            <a:r>
              <a:rPr lang="en-US" altLang="zh-TW" dirty="0"/>
              <a:t>on </a:t>
            </a:r>
            <a:r>
              <a:rPr lang="en-US" altLang="zh-TW" dirty="0" err="1"/>
              <a:t>allometric</a:t>
            </a:r>
            <a:r>
              <a:rPr lang="en-US" altLang="zh-TW" dirty="0"/>
              <a:t> relationships and </a:t>
            </a:r>
            <a:r>
              <a:rPr lang="en-US" altLang="zh-TW" dirty="0" smtClean="0"/>
              <a:t>temp (</a:t>
            </a:r>
            <a:r>
              <a:rPr lang="en-US" altLang="zh-TW" dirty="0" err="1" smtClean="0"/>
              <a:t>Mahaut</a:t>
            </a:r>
            <a:r>
              <a:rPr lang="en-US" altLang="zh-TW" dirty="0" smtClean="0"/>
              <a:t> et al 1995)</a:t>
            </a:r>
            <a:endParaRPr lang="zh-TW" altLang="en-US" dirty="0"/>
          </a:p>
        </p:txBody>
      </p:sp>
      <p:cxnSp>
        <p:nvCxnSpPr>
          <p:cNvPr id="33" name="直線單箭頭接點 32"/>
          <p:cNvCxnSpPr/>
          <p:nvPr/>
        </p:nvCxnSpPr>
        <p:spPr>
          <a:xfrm>
            <a:off x="3445849" y="2982862"/>
            <a:ext cx="5303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endCxn id="35" idx="1"/>
          </p:cNvCxnSpPr>
          <p:nvPr/>
        </p:nvCxnSpPr>
        <p:spPr>
          <a:xfrm>
            <a:off x="1790163" y="4497718"/>
            <a:ext cx="32368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5027036" y="4313052"/>
            <a:ext cx="16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Successfully run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36" name="直線單箭頭接點 35"/>
          <p:cNvCxnSpPr>
            <a:stCxn id="22" idx="2"/>
          </p:cNvCxnSpPr>
          <p:nvPr/>
        </p:nvCxnSpPr>
        <p:spPr>
          <a:xfrm>
            <a:off x="5713384" y="3464555"/>
            <a:ext cx="5929" cy="8484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V="1">
            <a:off x="1770888" y="4796287"/>
            <a:ext cx="3603369" cy="12620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向下箭號 41"/>
          <p:cNvSpPr/>
          <p:nvPr/>
        </p:nvSpPr>
        <p:spPr>
          <a:xfrm>
            <a:off x="5619712" y="4898706"/>
            <a:ext cx="297356" cy="676656"/>
          </a:xfrm>
          <a:prstGeom prst="downArrow">
            <a:avLst>
              <a:gd name="adj1" fmla="val 50000"/>
              <a:gd name="adj2" fmla="val 9305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圓角矩形 42"/>
          <p:cNvSpPr/>
          <p:nvPr/>
        </p:nvSpPr>
        <p:spPr>
          <a:xfrm>
            <a:off x="4818723" y="5709714"/>
            <a:ext cx="1899334" cy="68589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Compare results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062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01880" y="265889"/>
            <a:ext cx="5060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Dealing with respiration problem</a:t>
            </a:r>
            <a:endParaRPr lang="zh-TW" altLang="en-US" sz="2800" dirty="0"/>
          </a:p>
        </p:txBody>
      </p:sp>
      <p:sp>
        <p:nvSpPr>
          <p:cNvPr id="19" name="圓角矩形 18"/>
          <p:cNvSpPr/>
          <p:nvPr/>
        </p:nvSpPr>
        <p:spPr>
          <a:xfrm>
            <a:off x="201880" y="3841417"/>
            <a:ext cx="3182646" cy="955557"/>
          </a:xfrm>
          <a:prstGeom prst="round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Only assume </a:t>
            </a:r>
            <a:r>
              <a:rPr lang="en-US" altLang="zh-TW" dirty="0"/>
              <a:t>maintenance </a:t>
            </a:r>
            <a:r>
              <a:rPr lang="en-US" altLang="zh-TW" dirty="0" smtClean="0"/>
              <a:t>respiration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(MR)</a:t>
            </a:r>
          </a:p>
          <a:p>
            <a:pPr algn="ctr"/>
            <a:r>
              <a:rPr lang="en-US" altLang="zh-TW" dirty="0" smtClean="0"/>
              <a:t>(van </a:t>
            </a:r>
            <a:r>
              <a:rPr lang="en-US" altLang="zh-TW" dirty="0" err="1" smtClean="0"/>
              <a:t>Oevelen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20" name="圓角矩形 19"/>
          <p:cNvSpPr/>
          <p:nvPr/>
        </p:nvSpPr>
        <p:spPr>
          <a:xfrm>
            <a:off x="201880" y="6075908"/>
            <a:ext cx="3182646" cy="618728"/>
          </a:xfrm>
          <a:prstGeom prst="round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Use</a:t>
            </a:r>
            <a:r>
              <a:rPr lang="zh-TW" altLang="en-US" dirty="0" smtClean="0"/>
              <a:t> </a:t>
            </a:r>
            <a:r>
              <a:rPr lang="en-US" altLang="zh-TW" dirty="0" smtClean="0"/>
              <a:t>reference respiration rate</a:t>
            </a:r>
            <a:endParaRPr lang="zh-TW" altLang="en-US" dirty="0"/>
          </a:p>
        </p:txBody>
      </p:sp>
      <p:sp>
        <p:nvSpPr>
          <p:cNvPr id="22" name="圓角矩形 21"/>
          <p:cNvSpPr/>
          <p:nvPr/>
        </p:nvSpPr>
        <p:spPr>
          <a:xfrm>
            <a:off x="201880" y="1029917"/>
            <a:ext cx="3182646" cy="1038126"/>
          </a:xfrm>
          <a:prstGeom prst="round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Calculated based </a:t>
            </a:r>
            <a:r>
              <a:rPr lang="en-US" altLang="zh-TW" dirty="0"/>
              <a:t>on </a:t>
            </a:r>
            <a:r>
              <a:rPr lang="en-US" altLang="zh-TW" dirty="0" err="1"/>
              <a:t>allometric</a:t>
            </a:r>
            <a:r>
              <a:rPr lang="en-US" altLang="zh-TW" dirty="0"/>
              <a:t> relationships and </a:t>
            </a:r>
            <a:r>
              <a:rPr lang="en-US" altLang="zh-TW" dirty="0" smtClean="0"/>
              <a:t>temp (</a:t>
            </a:r>
            <a:r>
              <a:rPr lang="en-US" altLang="zh-TW" dirty="0" err="1" smtClean="0"/>
              <a:t>Mahaut</a:t>
            </a:r>
            <a:r>
              <a:rPr lang="en-US" altLang="zh-TW" dirty="0" smtClean="0"/>
              <a:t> et al 1995)</a:t>
            </a:r>
            <a:endParaRPr lang="zh-TW" altLang="en-US" dirty="0"/>
          </a:p>
        </p:txBody>
      </p:sp>
      <p:grpSp>
        <p:nvGrpSpPr>
          <p:cNvPr id="58" name="群組 57"/>
          <p:cNvGrpSpPr/>
          <p:nvPr/>
        </p:nvGrpSpPr>
        <p:grpSpPr>
          <a:xfrm>
            <a:off x="9054274" y="264080"/>
            <a:ext cx="3011424" cy="3047707"/>
            <a:chOff x="8435958" y="0"/>
            <a:chExt cx="3756042" cy="3801296"/>
          </a:xfrm>
        </p:grpSpPr>
        <p:pic>
          <p:nvPicPr>
            <p:cNvPr id="46" name="圖片 45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11" t="34705" r="14944" b="676"/>
            <a:stretch/>
          </p:blipFill>
          <p:spPr>
            <a:xfrm>
              <a:off x="8435958" y="0"/>
              <a:ext cx="3756042" cy="3801296"/>
            </a:xfrm>
            <a:prstGeom prst="rect">
              <a:avLst/>
            </a:prstGeom>
          </p:spPr>
        </p:pic>
        <p:sp>
          <p:nvSpPr>
            <p:cNvPr id="47" name="橢圓 46"/>
            <p:cNvSpPr/>
            <p:nvPr/>
          </p:nvSpPr>
          <p:spPr>
            <a:xfrm>
              <a:off x="9237390" y="2768938"/>
              <a:ext cx="1076589" cy="490728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9" name="矩形 48"/>
          <p:cNvSpPr/>
          <p:nvPr/>
        </p:nvSpPr>
        <p:spPr>
          <a:xfrm>
            <a:off x="3384526" y="972020"/>
            <a:ext cx="58051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A.  Weight-dependent </a:t>
            </a:r>
            <a:r>
              <a:rPr lang="en-US" altLang="zh-TW" dirty="0"/>
              <a:t>respiration </a:t>
            </a:r>
            <a:r>
              <a:rPr lang="en-US" altLang="zh-TW" dirty="0" smtClean="0"/>
              <a:t>rates: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BIO-</a:t>
            </a:r>
            <a:r>
              <a:rPr lang="en-US" altLang="zh-TW" dirty="0"/>
              <a:t>&gt;</a:t>
            </a:r>
            <a:r>
              <a:rPr lang="en-US" altLang="zh-TW" dirty="0" smtClean="0"/>
              <a:t>DIC (R) = </a:t>
            </a:r>
            <a:r>
              <a:rPr lang="zh-TW" altLang="en-US" dirty="0"/>
              <a:t>7.4*10^-3</a:t>
            </a:r>
            <a:r>
              <a:rPr lang="zh-TW" altLang="en-US" dirty="0" smtClean="0"/>
              <a:t>*</a:t>
            </a:r>
            <a:r>
              <a:rPr lang="en-US" altLang="zh-TW" dirty="0" smtClean="0"/>
              <a:t>Stock(W)</a:t>
            </a:r>
            <a:r>
              <a:rPr lang="zh-TW" altLang="en-US" dirty="0" smtClean="0"/>
              <a:t>^</a:t>
            </a:r>
            <a:r>
              <a:rPr lang="en-US" altLang="zh-TW" dirty="0" smtClean="0"/>
              <a:t>(</a:t>
            </a:r>
            <a:r>
              <a:rPr lang="zh-TW" altLang="en-US" dirty="0" smtClean="0"/>
              <a:t>-</a:t>
            </a:r>
            <a:r>
              <a:rPr lang="zh-TW" altLang="en-US" dirty="0"/>
              <a:t>0.</a:t>
            </a:r>
            <a:r>
              <a:rPr lang="zh-TW" altLang="en-US" dirty="0" smtClean="0"/>
              <a:t>24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!</a:t>
            </a:r>
            <a:r>
              <a:rPr lang="zh-TW" altLang="en-US" dirty="0" smtClean="0"/>
              <a:t>    </a:t>
            </a:r>
            <a:r>
              <a:rPr lang="en-US" altLang="zh-TW" dirty="0" smtClean="0"/>
              <a:t>Exponential function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is not allowed in </a:t>
            </a:r>
            <a:r>
              <a:rPr lang="en-US" altLang="zh-TW" dirty="0" err="1" smtClean="0"/>
              <a:t>LIM.input</a:t>
            </a:r>
            <a:r>
              <a:rPr lang="en-US" altLang="zh-TW" dirty="0" smtClean="0"/>
              <a:t> file, so R is calculated base on the initial stock (this is not a dynamic model) </a:t>
            </a:r>
            <a:endParaRPr lang="en-US" altLang="zh-TW" dirty="0"/>
          </a:p>
        </p:txBody>
      </p:sp>
      <p:sp>
        <p:nvSpPr>
          <p:cNvPr id="48" name="矩形 47"/>
          <p:cNvSpPr/>
          <p:nvPr/>
        </p:nvSpPr>
        <p:spPr>
          <a:xfrm>
            <a:off x="3384526" y="3279476"/>
            <a:ext cx="8807474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B.  </a:t>
            </a:r>
            <a:r>
              <a:rPr lang="zh-TW" altLang="en-US" dirty="0" smtClean="0"/>
              <a:t>Maintenance Respiration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mr</a:t>
            </a:r>
            <a:r>
              <a:rPr lang="en-US" altLang="zh-TW" dirty="0" smtClean="0"/>
              <a:t>)= </a:t>
            </a:r>
            <a:r>
              <a:rPr lang="zh-TW" altLang="en-US" dirty="0" smtClean="0"/>
              <a:t>Tlim </a:t>
            </a:r>
            <a:r>
              <a:rPr lang="zh-TW" altLang="en-US" dirty="0"/>
              <a:t>* 0.01 * </a:t>
            </a:r>
            <a:r>
              <a:rPr lang="en-US" altLang="zh-TW" dirty="0" smtClean="0"/>
              <a:t>STOCK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/>
              <a:t>Maintenance costs are taken proportional to 1% of the biomass per day </a:t>
            </a:r>
            <a:r>
              <a:rPr lang="en-US" altLang="zh-TW" sz="1400" dirty="0"/>
              <a:t>(</a:t>
            </a:r>
            <a:r>
              <a:rPr lang="en-US" altLang="zh-TW" sz="1400" dirty="0" err="1"/>
              <a:t>Fenchel</a:t>
            </a:r>
            <a:r>
              <a:rPr lang="en-US" altLang="zh-TW" sz="1400" dirty="0"/>
              <a:t>, 1982; Nielsen et al., 1995</a:t>
            </a:r>
            <a:r>
              <a:rPr lang="en-US" altLang="zh-TW" sz="14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 smtClean="0"/>
              <a:t>Growth respiration(gr)=</a:t>
            </a:r>
            <a:r>
              <a:rPr lang="zh-TW" altLang="en-US" dirty="0" smtClean="0"/>
              <a:t> </a:t>
            </a:r>
            <a:r>
              <a:rPr lang="en-US" altLang="zh-TW" dirty="0" smtClean="0"/>
              <a:t>BIO-&gt;DIC-</a:t>
            </a:r>
            <a:r>
              <a:rPr lang="en-US" altLang="zh-TW" dirty="0" err="1" smtClean="0"/>
              <a:t>mr</a:t>
            </a:r>
            <a:endParaRPr lang="en-US" altLang="zh-TW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 smtClean="0"/>
              <a:t>Other processes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 smtClean="0"/>
              <a:t>Assimilation efficiency</a:t>
            </a:r>
            <a:r>
              <a:rPr lang="zh-TW" altLang="en-US" dirty="0" smtClean="0"/>
              <a:t> </a:t>
            </a:r>
            <a:r>
              <a:rPr lang="en-US" altLang="zh-TW" dirty="0" smtClean="0"/>
              <a:t>(AE)=</a:t>
            </a:r>
            <a:r>
              <a:rPr lang="zh-TW" altLang="en-US" dirty="0" smtClean="0"/>
              <a:t> </a:t>
            </a:r>
            <a:r>
              <a:rPr lang="en-US" altLang="zh-TW" dirty="0" smtClean="0"/>
              <a:t>(Consumption-Defecation)/Consumption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/>
              <a:t>N</a:t>
            </a:r>
            <a:r>
              <a:rPr lang="en-US" altLang="zh-TW" dirty="0" smtClean="0"/>
              <a:t>et </a:t>
            </a:r>
            <a:r>
              <a:rPr lang="en-US" altLang="zh-TW" dirty="0"/>
              <a:t>growth </a:t>
            </a:r>
            <a:r>
              <a:rPr lang="en-US" altLang="zh-TW" dirty="0" smtClean="0"/>
              <a:t>efficiency</a:t>
            </a:r>
            <a:r>
              <a:rPr lang="zh-TW" altLang="en-US" dirty="0" smtClean="0"/>
              <a:t> </a:t>
            </a:r>
            <a:r>
              <a:rPr lang="en-US" altLang="zh-TW" dirty="0" smtClean="0"/>
              <a:t>(NGE)=(Consumption-Defecation-gr)/ (Consumption-Defecation)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/>
              <a:t>(Consumption-Defecation-gr</a:t>
            </a:r>
            <a:r>
              <a:rPr lang="en-US" altLang="zh-TW" dirty="0" smtClean="0"/>
              <a:t>)/Stock= P/B ratio</a:t>
            </a:r>
            <a:endParaRPr lang="en-US" altLang="zh-TW" dirty="0"/>
          </a:p>
        </p:txBody>
      </p:sp>
      <p:sp>
        <p:nvSpPr>
          <p:cNvPr id="60" name="矩形 59"/>
          <p:cNvSpPr/>
          <p:nvPr/>
        </p:nvSpPr>
        <p:spPr>
          <a:xfrm>
            <a:off x="3384526" y="6237499"/>
            <a:ext cx="6410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C.  BIO-</a:t>
            </a:r>
            <a:r>
              <a:rPr lang="en-US" altLang="zh-TW" dirty="0"/>
              <a:t>&gt;DIC</a:t>
            </a:r>
            <a:r>
              <a:rPr lang="en-US" altLang="zh-TW" dirty="0" smtClean="0"/>
              <a:t>= biomass-specific </a:t>
            </a:r>
            <a:r>
              <a:rPr lang="en-US" altLang="zh-TW" dirty="0"/>
              <a:t>faunal </a:t>
            </a:r>
            <a:r>
              <a:rPr lang="en-US" altLang="zh-TW" dirty="0" smtClean="0"/>
              <a:t>respiration </a:t>
            </a:r>
            <a:r>
              <a:rPr lang="en-US" altLang="zh-TW" dirty="0"/>
              <a:t>rate 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bsFR</a:t>
            </a:r>
            <a:r>
              <a:rPr lang="en-US" altLang="zh-TW" dirty="0" smtClean="0"/>
              <a:t>)</a:t>
            </a:r>
            <a:r>
              <a:rPr lang="zh-TW" altLang="en-US" dirty="0" smtClean="0"/>
              <a:t>*</a:t>
            </a:r>
            <a:r>
              <a:rPr lang="en-US" altLang="zh-TW" dirty="0" smtClean="0"/>
              <a:t>Stock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8082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709" t="19881" r="72589" b="14303"/>
          <a:stretch/>
        </p:blipFill>
        <p:spPr>
          <a:xfrm>
            <a:off x="7315895" y="10577"/>
            <a:ext cx="4883286" cy="677045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0698900" y="3985979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0761044" y="2418183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1044" y="5604538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01880" y="789109"/>
            <a:ext cx="1085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LSEI error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7954" r="4629"/>
          <a:stretch/>
        </p:blipFill>
        <p:spPr>
          <a:xfrm>
            <a:off x="1565948" y="507001"/>
            <a:ext cx="5749947" cy="4644196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201880" y="4765783"/>
            <a:ext cx="6986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BAC:	</a:t>
            </a:r>
            <a:r>
              <a:rPr lang="en-US" altLang="zh-TW" dirty="0" smtClean="0"/>
              <a:t>30</a:t>
            </a:r>
            <a:r>
              <a:rPr lang="en-US" altLang="zh-TW" dirty="0"/>
              <a:t>% of TOU</a:t>
            </a:r>
          </a:p>
          <a:p>
            <a:r>
              <a:rPr lang="en-US" altLang="zh-TW" dirty="0" smtClean="0"/>
              <a:t>MEI</a:t>
            </a:r>
            <a:r>
              <a:rPr lang="en-US" altLang="zh-TW" dirty="0"/>
              <a:t>: 	7.4*10^-3*MEISS^-0.24</a:t>
            </a:r>
          </a:p>
          <a:p>
            <a:r>
              <a:rPr lang="en-US" altLang="zh-TW" dirty="0" smtClean="0"/>
              <a:t>MAC</a:t>
            </a:r>
            <a:r>
              <a:rPr lang="en-US" altLang="zh-TW" dirty="0"/>
              <a:t>: 	7.4*10^-3*MACSS^-</a:t>
            </a:r>
            <a:r>
              <a:rPr lang="en-US" altLang="zh-TW" dirty="0" smtClean="0"/>
              <a:t>0.24</a:t>
            </a:r>
          </a:p>
          <a:p>
            <a:r>
              <a:rPr lang="zh-TW" altLang="en-US" dirty="0"/>
              <a:t>→ </a:t>
            </a:r>
            <a:r>
              <a:rPr lang="en-US" altLang="zh-TW" dirty="0"/>
              <a:t>set less limits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01880" y="5857698"/>
            <a:ext cx="5381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→ </a:t>
            </a:r>
            <a:r>
              <a:rPr lang="en-US" altLang="zh-TW" dirty="0" smtClean="0"/>
              <a:t>keep: </a:t>
            </a:r>
          </a:p>
          <a:p>
            <a:r>
              <a:rPr lang="en-US" altLang="zh-TW" dirty="0" smtClean="0"/>
              <a:t>MEI: 	7.4*10^-3*MEISS^-0.24</a:t>
            </a:r>
          </a:p>
          <a:p>
            <a:r>
              <a:rPr lang="en-US" altLang="zh-TW" dirty="0" smtClean="0"/>
              <a:t>MAC</a:t>
            </a:r>
            <a:r>
              <a:rPr lang="en-US" altLang="zh-TW" dirty="0"/>
              <a:t>: 	7.4*10^-3*MACSS^-</a:t>
            </a:r>
            <a:r>
              <a:rPr lang="en-US" altLang="zh-TW" dirty="0" smtClean="0"/>
              <a:t>0.24</a:t>
            </a:r>
            <a:r>
              <a:rPr lang="zh-TW" altLang="en-US" dirty="0" smtClean="0"/>
              <a:t> →</a:t>
            </a:r>
            <a:r>
              <a:rPr lang="en-US" altLang="zh-TW" dirty="0" smtClean="0"/>
              <a:t>problem unsolved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719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833</Words>
  <Application>Microsoft Office PowerPoint</Application>
  <PresentationFormat>寬螢幕</PresentationFormat>
  <Paragraphs>210</Paragraphs>
  <Slides>20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8" baseType="lpstr">
      <vt:lpstr>新細明體</vt:lpstr>
      <vt:lpstr>標楷體</vt:lpstr>
      <vt:lpstr>Arial</vt:lpstr>
      <vt:lpstr>Calibri</vt:lpstr>
      <vt:lpstr>Calibri Light</vt:lpstr>
      <vt:lpstr>Cambria Math</vt:lpstr>
      <vt:lpstr>Wingdings</vt:lpstr>
      <vt:lpstr>Office 佈景主題</vt:lpstr>
      <vt:lpstr>GPSC_LIM food web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GPSC_LIM food web</dc:title>
  <dc:creator>user</dc:creator>
  <cp:lastModifiedBy>user</cp:lastModifiedBy>
  <cp:revision>28</cp:revision>
  <dcterms:created xsi:type="dcterms:W3CDTF">2022-02-07T03:18:46Z</dcterms:created>
  <dcterms:modified xsi:type="dcterms:W3CDTF">2022-02-16T08:24:27Z</dcterms:modified>
</cp:coreProperties>
</file>